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256" r:id="rId2"/>
    <p:sldId id="264" r:id="rId3"/>
    <p:sldId id="257" r:id="rId4"/>
    <p:sldId id="258" r:id="rId5"/>
    <p:sldId id="259" r:id="rId6"/>
    <p:sldId id="260" r:id="rId7"/>
    <p:sldId id="261" r:id="rId8"/>
    <p:sldId id="262" r:id="rId9"/>
    <p:sldId id="263" r:id="rId10"/>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B71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43"/>
    <p:restoredTop sz="94694"/>
  </p:normalViewPr>
  <p:slideViewPr>
    <p:cSldViewPr snapToGrid="0">
      <p:cViewPr varScale="1">
        <p:scale>
          <a:sx n="104" d="100"/>
          <a:sy n="104" d="100"/>
        </p:scale>
        <p:origin x="232" y="5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41030E-EBC8-3A42-BF3B-3B278D3CCA35}" type="datetimeFigureOut">
              <a:rPr lang="de-DE" smtClean="0"/>
              <a:t>06.07.25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286ACB-23B0-2B45-85BD-BC4CCB30F0B1}" type="slidenum">
              <a:rPr lang="de-DE" smtClean="0"/>
              <a:t>‹Nr.›</a:t>
            </a:fld>
            <a:endParaRPr lang="de-DE"/>
          </a:p>
        </p:txBody>
      </p:sp>
    </p:spTree>
    <p:extLst>
      <p:ext uri="{BB962C8B-B14F-4D97-AF65-F5344CB8AC3E}">
        <p14:creationId xmlns:p14="http://schemas.microsoft.com/office/powerpoint/2010/main" val="31521019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F286ACB-23B0-2B45-85BD-BC4CCB30F0B1}" type="slidenum">
              <a:rPr lang="de-DE" smtClean="0"/>
              <a:t>1</a:t>
            </a:fld>
            <a:endParaRPr lang="de-DE"/>
          </a:p>
        </p:txBody>
      </p:sp>
    </p:spTree>
    <p:extLst>
      <p:ext uri="{BB962C8B-B14F-4D97-AF65-F5344CB8AC3E}">
        <p14:creationId xmlns:p14="http://schemas.microsoft.com/office/powerpoint/2010/main" val="2138108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F286ACB-23B0-2B45-85BD-BC4CCB30F0B1}" type="slidenum">
              <a:rPr lang="de-DE" smtClean="0"/>
              <a:t>2</a:t>
            </a:fld>
            <a:endParaRPr lang="de-DE"/>
          </a:p>
        </p:txBody>
      </p:sp>
    </p:spTree>
    <p:extLst>
      <p:ext uri="{BB962C8B-B14F-4D97-AF65-F5344CB8AC3E}">
        <p14:creationId xmlns:p14="http://schemas.microsoft.com/office/powerpoint/2010/main" val="8487939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1FE6FC-01C8-6663-95A0-E0FAB1795FDF}"/>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78A23A03-4BF2-39E0-DB9C-7DFAA99273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245B8045-C146-CF25-4DC6-45EACA87E090}"/>
              </a:ext>
            </a:extLst>
          </p:cNvPr>
          <p:cNvSpPr>
            <a:spLocks noGrp="1"/>
          </p:cNvSpPr>
          <p:nvPr>
            <p:ph type="dt" sz="half" idx="10"/>
          </p:nvPr>
        </p:nvSpPr>
        <p:spPr/>
        <p:txBody>
          <a:bodyPr/>
          <a:lstStyle/>
          <a:p>
            <a:fld id="{6B21C815-7DCD-0A48-9AB3-FAE85EF4BD63}" type="datetimeFigureOut">
              <a:rPr lang="de-DE" smtClean="0"/>
              <a:t>06.07.25</a:t>
            </a:fld>
            <a:endParaRPr lang="de-DE"/>
          </a:p>
        </p:txBody>
      </p:sp>
      <p:sp>
        <p:nvSpPr>
          <p:cNvPr id="5" name="Fußzeilenplatzhalter 4">
            <a:extLst>
              <a:ext uri="{FF2B5EF4-FFF2-40B4-BE49-F238E27FC236}">
                <a16:creationId xmlns:a16="http://schemas.microsoft.com/office/drawing/2014/main" id="{E806930D-CAFB-2C55-20D8-E1329C92D35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B84F926C-6083-1AFE-9199-A332E86067CC}"/>
              </a:ext>
            </a:extLst>
          </p:cNvPr>
          <p:cNvSpPr>
            <a:spLocks noGrp="1"/>
          </p:cNvSpPr>
          <p:nvPr>
            <p:ph type="sldNum" sz="quarter" idx="12"/>
          </p:nvPr>
        </p:nvSpPr>
        <p:spPr/>
        <p:txBody>
          <a:bodyPr/>
          <a:lstStyle/>
          <a:p>
            <a:fld id="{6446BA85-462F-E141-8D75-4DC32244C2C8}" type="slidenum">
              <a:rPr lang="de-DE" smtClean="0"/>
              <a:t>‹Nr.›</a:t>
            </a:fld>
            <a:endParaRPr lang="de-DE"/>
          </a:p>
        </p:txBody>
      </p:sp>
    </p:spTree>
    <p:extLst>
      <p:ext uri="{BB962C8B-B14F-4D97-AF65-F5344CB8AC3E}">
        <p14:creationId xmlns:p14="http://schemas.microsoft.com/office/powerpoint/2010/main" val="3642834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65727A-92B3-F5E6-7AAD-A26974FF5908}"/>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E9BCCA2C-23E6-17EA-91C9-4185F6E58BBE}"/>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0036ABD3-B98B-2D06-B01D-C4E21D93749A}"/>
              </a:ext>
            </a:extLst>
          </p:cNvPr>
          <p:cNvSpPr>
            <a:spLocks noGrp="1"/>
          </p:cNvSpPr>
          <p:nvPr>
            <p:ph type="dt" sz="half" idx="10"/>
          </p:nvPr>
        </p:nvSpPr>
        <p:spPr/>
        <p:txBody>
          <a:bodyPr/>
          <a:lstStyle/>
          <a:p>
            <a:fld id="{6B21C815-7DCD-0A48-9AB3-FAE85EF4BD63}" type="datetimeFigureOut">
              <a:rPr lang="de-DE" smtClean="0"/>
              <a:t>06.07.25</a:t>
            </a:fld>
            <a:endParaRPr lang="de-DE"/>
          </a:p>
        </p:txBody>
      </p:sp>
      <p:sp>
        <p:nvSpPr>
          <p:cNvPr id="5" name="Fußzeilenplatzhalter 4">
            <a:extLst>
              <a:ext uri="{FF2B5EF4-FFF2-40B4-BE49-F238E27FC236}">
                <a16:creationId xmlns:a16="http://schemas.microsoft.com/office/drawing/2014/main" id="{7A5B8605-0C7F-6928-994B-A9FE500D5DF2}"/>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B91A8A1-481E-D469-4F79-CD7865409CA7}"/>
              </a:ext>
            </a:extLst>
          </p:cNvPr>
          <p:cNvSpPr>
            <a:spLocks noGrp="1"/>
          </p:cNvSpPr>
          <p:nvPr>
            <p:ph type="sldNum" sz="quarter" idx="12"/>
          </p:nvPr>
        </p:nvSpPr>
        <p:spPr/>
        <p:txBody>
          <a:bodyPr/>
          <a:lstStyle/>
          <a:p>
            <a:fld id="{6446BA85-462F-E141-8D75-4DC32244C2C8}" type="slidenum">
              <a:rPr lang="de-DE" smtClean="0"/>
              <a:t>‹Nr.›</a:t>
            </a:fld>
            <a:endParaRPr lang="de-DE"/>
          </a:p>
        </p:txBody>
      </p:sp>
    </p:spTree>
    <p:extLst>
      <p:ext uri="{BB962C8B-B14F-4D97-AF65-F5344CB8AC3E}">
        <p14:creationId xmlns:p14="http://schemas.microsoft.com/office/powerpoint/2010/main" val="26944232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175C2E86-D591-AB15-723F-BD298FD570F2}"/>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850C536D-EA96-4FD8-B111-57CCC6BF7733}"/>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4799902C-A169-B9CA-554E-87980A8106F5}"/>
              </a:ext>
            </a:extLst>
          </p:cNvPr>
          <p:cNvSpPr>
            <a:spLocks noGrp="1"/>
          </p:cNvSpPr>
          <p:nvPr>
            <p:ph type="dt" sz="half" idx="10"/>
          </p:nvPr>
        </p:nvSpPr>
        <p:spPr/>
        <p:txBody>
          <a:bodyPr/>
          <a:lstStyle/>
          <a:p>
            <a:fld id="{6B21C815-7DCD-0A48-9AB3-FAE85EF4BD63}" type="datetimeFigureOut">
              <a:rPr lang="de-DE" smtClean="0"/>
              <a:t>06.07.25</a:t>
            </a:fld>
            <a:endParaRPr lang="de-DE"/>
          </a:p>
        </p:txBody>
      </p:sp>
      <p:sp>
        <p:nvSpPr>
          <p:cNvPr id="5" name="Fußzeilenplatzhalter 4">
            <a:extLst>
              <a:ext uri="{FF2B5EF4-FFF2-40B4-BE49-F238E27FC236}">
                <a16:creationId xmlns:a16="http://schemas.microsoft.com/office/drawing/2014/main" id="{93628743-2154-54F7-56C6-609A9590B812}"/>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770628D-4E87-D713-A8A3-91AEF0A05BED}"/>
              </a:ext>
            </a:extLst>
          </p:cNvPr>
          <p:cNvSpPr>
            <a:spLocks noGrp="1"/>
          </p:cNvSpPr>
          <p:nvPr>
            <p:ph type="sldNum" sz="quarter" idx="12"/>
          </p:nvPr>
        </p:nvSpPr>
        <p:spPr/>
        <p:txBody>
          <a:bodyPr/>
          <a:lstStyle/>
          <a:p>
            <a:fld id="{6446BA85-462F-E141-8D75-4DC32244C2C8}" type="slidenum">
              <a:rPr lang="de-DE" smtClean="0"/>
              <a:t>‹Nr.›</a:t>
            </a:fld>
            <a:endParaRPr lang="de-DE"/>
          </a:p>
        </p:txBody>
      </p:sp>
    </p:spTree>
    <p:extLst>
      <p:ext uri="{BB962C8B-B14F-4D97-AF65-F5344CB8AC3E}">
        <p14:creationId xmlns:p14="http://schemas.microsoft.com/office/powerpoint/2010/main" val="15120457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D2B0E2-1299-F262-769B-75725359F9DB}"/>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3C353802-1581-6230-1042-16F05DA1FE26}"/>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B39380F-5C69-42F3-8D73-975337B2A8DC}"/>
              </a:ext>
            </a:extLst>
          </p:cNvPr>
          <p:cNvSpPr>
            <a:spLocks noGrp="1"/>
          </p:cNvSpPr>
          <p:nvPr>
            <p:ph type="dt" sz="half" idx="10"/>
          </p:nvPr>
        </p:nvSpPr>
        <p:spPr/>
        <p:txBody>
          <a:bodyPr/>
          <a:lstStyle/>
          <a:p>
            <a:fld id="{6B21C815-7DCD-0A48-9AB3-FAE85EF4BD63}" type="datetimeFigureOut">
              <a:rPr lang="de-DE" smtClean="0"/>
              <a:t>06.07.25</a:t>
            </a:fld>
            <a:endParaRPr lang="de-DE"/>
          </a:p>
        </p:txBody>
      </p:sp>
      <p:sp>
        <p:nvSpPr>
          <p:cNvPr id="5" name="Fußzeilenplatzhalter 4">
            <a:extLst>
              <a:ext uri="{FF2B5EF4-FFF2-40B4-BE49-F238E27FC236}">
                <a16:creationId xmlns:a16="http://schemas.microsoft.com/office/drawing/2014/main" id="{ACFA8B9F-B9A9-653C-E004-99B15C98DAF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BAF5C06-36B1-4D8E-4B4D-2CB70E157BF5}"/>
              </a:ext>
            </a:extLst>
          </p:cNvPr>
          <p:cNvSpPr>
            <a:spLocks noGrp="1"/>
          </p:cNvSpPr>
          <p:nvPr>
            <p:ph type="sldNum" sz="quarter" idx="12"/>
          </p:nvPr>
        </p:nvSpPr>
        <p:spPr/>
        <p:txBody>
          <a:bodyPr/>
          <a:lstStyle/>
          <a:p>
            <a:fld id="{6446BA85-462F-E141-8D75-4DC32244C2C8}" type="slidenum">
              <a:rPr lang="de-DE" smtClean="0"/>
              <a:t>‹Nr.›</a:t>
            </a:fld>
            <a:endParaRPr lang="de-DE"/>
          </a:p>
        </p:txBody>
      </p:sp>
    </p:spTree>
    <p:extLst>
      <p:ext uri="{BB962C8B-B14F-4D97-AF65-F5344CB8AC3E}">
        <p14:creationId xmlns:p14="http://schemas.microsoft.com/office/powerpoint/2010/main" val="1345702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64F8BA-6467-6DEC-6C86-ADD456B79001}"/>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7C5E9DAE-ACCA-DF86-9691-0E69319727A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99CB9EC0-D49B-27AC-5A2F-BD1BAE76A819}"/>
              </a:ext>
            </a:extLst>
          </p:cNvPr>
          <p:cNvSpPr>
            <a:spLocks noGrp="1"/>
          </p:cNvSpPr>
          <p:nvPr>
            <p:ph type="dt" sz="half" idx="10"/>
          </p:nvPr>
        </p:nvSpPr>
        <p:spPr/>
        <p:txBody>
          <a:bodyPr/>
          <a:lstStyle/>
          <a:p>
            <a:fld id="{6B21C815-7DCD-0A48-9AB3-FAE85EF4BD63}" type="datetimeFigureOut">
              <a:rPr lang="de-DE" smtClean="0"/>
              <a:t>06.07.25</a:t>
            </a:fld>
            <a:endParaRPr lang="de-DE"/>
          </a:p>
        </p:txBody>
      </p:sp>
      <p:sp>
        <p:nvSpPr>
          <p:cNvPr id="5" name="Fußzeilenplatzhalter 4">
            <a:extLst>
              <a:ext uri="{FF2B5EF4-FFF2-40B4-BE49-F238E27FC236}">
                <a16:creationId xmlns:a16="http://schemas.microsoft.com/office/drawing/2014/main" id="{39EBE5EE-E7AA-7C36-AE5B-802796F7A9B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2DC6DEC0-E172-9C17-36BD-99933F8E06A3}"/>
              </a:ext>
            </a:extLst>
          </p:cNvPr>
          <p:cNvSpPr>
            <a:spLocks noGrp="1"/>
          </p:cNvSpPr>
          <p:nvPr>
            <p:ph type="sldNum" sz="quarter" idx="12"/>
          </p:nvPr>
        </p:nvSpPr>
        <p:spPr/>
        <p:txBody>
          <a:bodyPr/>
          <a:lstStyle/>
          <a:p>
            <a:fld id="{6446BA85-462F-E141-8D75-4DC32244C2C8}" type="slidenum">
              <a:rPr lang="de-DE" smtClean="0"/>
              <a:t>‹Nr.›</a:t>
            </a:fld>
            <a:endParaRPr lang="de-DE"/>
          </a:p>
        </p:txBody>
      </p:sp>
    </p:spTree>
    <p:extLst>
      <p:ext uri="{BB962C8B-B14F-4D97-AF65-F5344CB8AC3E}">
        <p14:creationId xmlns:p14="http://schemas.microsoft.com/office/powerpoint/2010/main" val="2503832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CA796E-8DCE-0B0F-78A8-792C2A34658C}"/>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FF5D312B-8A5B-5565-EDDC-E7152759E394}"/>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5F94F188-1959-8167-8572-4242E63EDBCA}"/>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18AAF7E1-3DBE-4352-FFA0-64E8D3902F51}"/>
              </a:ext>
            </a:extLst>
          </p:cNvPr>
          <p:cNvSpPr>
            <a:spLocks noGrp="1"/>
          </p:cNvSpPr>
          <p:nvPr>
            <p:ph type="dt" sz="half" idx="10"/>
          </p:nvPr>
        </p:nvSpPr>
        <p:spPr/>
        <p:txBody>
          <a:bodyPr/>
          <a:lstStyle/>
          <a:p>
            <a:fld id="{6B21C815-7DCD-0A48-9AB3-FAE85EF4BD63}" type="datetimeFigureOut">
              <a:rPr lang="de-DE" smtClean="0"/>
              <a:t>06.07.25</a:t>
            </a:fld>
            <a:endParaRPr lang="de-DE"/>
          </a:p>
        </p:txBody>
      </p:sp>
      <p:sp>
        <p:nvSpPr>
          <p:cNvPr id="6" name="Fußzeilenplatzhalter 5">
            <a:extLst>
              <a:ext uri="{FF2B5EF4-FFF2-40B4-BE49-F238E27FC236}">
                <a16:creationId xmlns:a16="http://schemas.microsoft.com/office/drawing/2014/main" id="{0061F430-268E-C2E2-7A90-D40DACE1AB11}"/>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876B4309-7EBA-F661-AF81-1ADEA6AF896E}"/>
              </a:ext>
            </a:extLst>
          </p:cNvPr>
          <p:cNvSpPr>
            <a:spLocks noGrp="1"/>
          </p:cNvSpPr>
          <p:nvPr>
            <p:ph type="sldNum" sz="quarter" idx="12"/>
          </p:nvPr>
        </p:nvSpPr>
        <p:spPr/>
        <p:txBody>
          <a:bodyPr/>
          <a:lstStyle/>
          <a:p>
            <a:fld id="{6446BA85-462F-E141-8D75-4DC32244C2C8}" type="slidenum">
              <a:rPr lang="de-DE" smtClean="0"/>
              <a:t>‹Nr.›</a:t>
            </a:fld>
            <a:endParaRPr lang="de-DE"/>
          </a:p>
        </p:txBody>
      </p:sp>
    </p:spTree>
    <p:extLst>
      <p:ext uri="{BB962C8B-B14F-4D97-AF65-F5344CB8AC3E}">
        <p14:creationId xmlns:p14="http://schemas.microsoft.com/office/powerpoint/2010/main" val="3797137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5B52EE-F18A-DBCC-812A-A2912EF47F6E}"/>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7B6D3ED3-06F6-1AC0-899B-3B9A59F6FF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4AAC7074-8AC6-65AB-C9B9-97D9E1FA2E1E}"/>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EBE024DD-089C-17C5-6BF2-029DB5AA7A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B8F2F058-6050-AE61-8454-837C6A96AB8A}"/>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E37AFB46-493B-1AF4-F54D-BF67CA6EC7A4}"/>
              </a:ext>
            </a:extLst>
          </p:cNvPr>
          <p:cNvSpPr>
            <a:spLocks noGrp="1"/>
          </p:cNvSpPr>
          <p:nvPr>
            <p:ph type="dt" sz="half" idx="10"/>
          </p:nvPr>
        </p:nvSpPr>
        <p:spPr/>
        <p:txBody>
          <a:bodyPr/>
          <a:lstStyle/>
          <a:p>
            <a:fld id="{6B21C815-7DCD-0A48-9AB3-FAE85EF4BD63}" type="datetimeFigureOut">
              <a:rPr lang="de-DE" smtClean="0"/>
              <a:t>06.07.25</a:t>
            </a:fld>
            <a:endParaRPr lang="de-DE"/>
          </a:p>
        </p:txBody>
      </p:sp>
      <p:sp>
        <p:nvSpPr>
          <p:cNvPr id="8" name="Fußzeilenplatzhalter 7">
            <a:extLst>
              <a:ext uri="{FF2B5EF4-FFF2-40B4-BE49-F238E27FC236}">
                <a16:creationId xmlns:a16="http://schemas.microsoft.com/office/drawing/2014/main" id="{89F3BA43-D2AC-1404-E04A-FBB0CCD87A3F}"/>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C19C325B-CD71-A537-0EB4-3786F21A1E38}"/>
              </a:ext>
            </a:extLst>
          </p:cNvPr>
          <p:cNvSpPr>
            <a:spLocks noGrp="1"/>
          </p:cNvSpPr>
          <p:nvPr>
            <p:ph type="sldNum" sz="quarter" idx="12"/>
          </p:nvPr>
        </p:nvSpPr>
        <p:spPr/>
        <p:txBody>
          <a:bodyPr/>
          <a:lstStyle/>
          <a:p>
            <a:fld id="{6446BA85-462F-E141-8D75-4DC32244C2C8}" type="slidenum">
              <a:rPr lang="de-DE" smtClean="0"/>
              <a:t>‹Nr.›</a:t>
            </a:fld>
            <a:endParaRPr lang="de-DE"/>
          </a:p>
        </p:txBody>
      </p:sp>
    </p:spTree>
    <p:extLst>
      <p:ext uri="{BB962C8B-B14F-4D97-AF65-F5344CB8AC3E}">
        <p14:creationId xmlns:p14="http://schemas.microsoft.com/office/powerpoint/2010/main" val="1910500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C91681-31B9-CE28-DF86-5C375EC30BC3}"/>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EADF6B85-7D5F-6E6C-396A-C8B552787E6F}"/>
              </a:ext>
            </a:extLst>
          </p:cNvPr>
          <p:cNvSpPr>
            <a:spLocks noGrp="1"/>
          </p:cNvSpPr>
          <p:nvPr>
            <p:ph type="dt" sz="half" idx="10"/>
          </p:nvPr>
        </p:nvSpPr>
        <p:spPr/>
        <p:txBody>
          <a:bodyPr/>
          <a:lstStyle/>
          <a:p>
            <a:fld id="{6B21C815-7DCD-0A48-9AB3-FAE85EF4BD63}" type="datetimeFigureOut">
              <a:rPr lang="de-DE" smtClean="0"/>
              <a:t>06.07.25</a:t>
            </a:fld>
            <a:endParaRPr lang="de-DE"/>
          </a:p>
        </p:txBody>
      </p:sp>
      <p:sp>
        <p:nvSpPr>
          <p:cNvPr id="4" name="Fußzeilenplatzhalter 3">
            <a:extLst>
              <a:ext uri="{FF2B5EF4-FFF2-40B4-BE49-F238E27FC236}">
                <a16:creationId xmlns:a16="http://schemas.microsoft.com/office/drawing/2014/main" id="{8E67AA11-8923-EE1D-594E-63890220512A}"/>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08BDA9D1-A2DB-644A-33CF-D2C8EC40575C}"/>
              </a:ext>
            </a:extLst>
          </p:cNvPr>
          <p:cNvSpPr>
            <a:spLocks noGrp="1"/>
          </p:cNvSpPr>
          <p:nvPr>
            <p:ph type="sldNum" sz="quarter" idx="12"/>
          </p:nvPr>
        </p:nvSpPr>
        <p:spPr/>
        <p:txBody>
          <a:bodyPr/>
          <a:lstStyle/>
          <a:p>
            <a:fld id="{6446BA85-462F-E141-8D75-4DC32244C2C8}" type="slidenum">
              <a:rPr lang="de-DE" smtClean="0"/>
              <a:t>‹Nr.›</a:t>
            </a:fld>
            <a:endParaRPr lang="de-DE"/>
          </a:p>
        </p:txBody>
      </p:sp>
    </p:spTree>
    <p:extLst>
      <p:ext uri="{BB962C8B-B14F-4D97-AF65-F5344CB8AC3E}">
        <p14:creationId xmlns:p14="http://schemas.microsoft.com/office/powerpoint/2010/main" val="2185147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E21D815B-980B-6783-BD95-39EA2B168DBB}"/>
              </a:ext>
            </a:extLst>
          </p:cNvPr>
          <p:cNvSpPr>
            <a:spLocks noGrp="1"/>
          </p:cNvSpPr>
          <p:nvPr>
            <p:ph type="dt" sz="half" idx="10"/>
          </p:nvPr>
        </p:nvSpPr>
        <p:spPr/>
        <p:txBody>
          <a:bodyPr/>
          <a:lstStyle/>
          <a:p>
            <a:fld id="{6B21C815-7DCD-0A48-9AB3-FAE85EF4BD63}" type="datetimeFigureOut">
              <a:rPr lang="de-DE" smtClean="0"/>
              <a:t>06.07.25</a:t>
            </a:fld>
            <a:endParaRPr lang="de-DE"/>
          </a:p>
        </p:txBody>
      </p:sp>
      <p:sp>
        <p:nvSpPr>
          <p:cNvPr id="3" name="Fußzeilenplatzhalter 2">
            <a:extLst>
              <a:ext uri="{FF2B5EF4-FFF2-40B4-BE49-F238E27FC236}">
                <a16:creationId xmlns:a16="http://schemas.microsoft.com/office/drawing/2014/main" id="{409AE991-12CC-6F3F-B62D-B176AC89A6C9}"/>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2C5A60BB-33AE-F648-7A10-9B001B4C15D3}"/>
              </a:ext>
            </a:extLst>
          </p:cNvPr>
          <p:cNvSpPr>
            <a:spLocks noGrp="1"/>
          </p:cNvSpPr>
          <p:nvPr>
            <p:ph type="sldNum" sz="quarter" idx="12"/>
          </p:nvPr>
        </p:nvSpPr>
        <p:spPr/>
        <p:txBody>
          <a:bodyPr/>
          <a:lstStyle/>
          <a:p>
            <a:fld id="{6446BA85-462F-E141-8D75-4DC32244C2C8}" type="slidenum">
              <a:rPr lang="de-DE" smtClean="0"/>
              <a:t>‹Nr.›</a:t>
            </a:fld>
            <a:endParaRPr lang="de-DE"/>
          </a:p>
        </p:txBody>
      </p:sp>
    </p:spTree>
    <p:extLst>
      <p:ext uri="{BB962C8B-B14F-4D97-AF65-F5344CB8AC3E}">
        <p14:creationId xmlns:p14="http://schemas.microsoft.com/office/powerpoint/2010/main" val="5538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741097-0170-216C-22E1-C115B5AE1978}"/>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A31EB472-2C27-CED6-3572-DEDBE0C42F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BFFF358D-4468-4E48-C235-5EA1BBEC8F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E67FC2D7-0806-BE64-5E23-9081E9BA10FC}"/>
              </a:ext>
            </a:extLst>
          </p:cNvPr>
          <p:cNvSpPr>
            <a:spLocks noGrp="1"/>
          </p:cNvSpPr>
          <p:nvPr>
            <p:ph type="dt" sz="half" idx="10"/>
          </p:nvPr>
        </p:nvSpPr>
        <p:spPr/>
        <p:txBody>
          <a:bodyPr/>
          <a:lstStyle/>
          <a:p>
            <a:fld id="{6B21C815-7DCD-0A48-9AB3-FAE85EF4BD63}" type="datetimeFigureOut">
              <a:rPr lang="de-DE" smtClean="0"/>
              <a:t>06.07.25</a:t>
            </a:fld>
            <a:endParaRPr lang="de-DE"/>
          </a:p>
        </p:txBody>
      </p:sp>
      <p:sp>
        <p:nvSpPr>
          <p:cNvPr id="6" name="Fußzeilenplatzhalter 5">
            <a:extLst>
              <a:ext uri="{FF2B5EF4-FFF2-40B4-BE49-F238E27FC236}">
                <a16:creationId xmlns:a16="http://schemas.microsoft.com/office/drawing/2014/main" id="{2BCB6E35-58FF-98EE-8ED1-1EE151AFDC97}"/>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E68E83B8-DDBA-FFFB-E9D5-2EB3D8132851}"/>
              </a:ext>
            </a:extLst>
          </p:cNvPr>
          <p:cNvSpPr>
            <a:spLocks noGrp="1"/>
          </p:cNvSpPr>
          <p:nvPr>
            <p:ph type="sldNum" sz="quarter" idx="12"/>
          </p:nvPr>
        </p:nvSpPr>
        <p:spPr/>
        <p:txBody>
          <a:bodyPr/>
          <a:lstStyle/>
          <a:p>
            <a:fld id="{6446BA85-462F-E141-8D75-4DC32244C2C8}" type="slidenum">
              <a:rPr lang="de-DE" smtClean="0"/>
              <a:t>‹Nr.›</a:t>
            </a:fld>
            <a:endParaRPr lang="de-DE"/>
          </a:p>
        </p:txBody>
      </p:sp>
    </p:spTree>
    <p:extLst>
      <p:ext uri="{BB962C8B-B14F-4D97-AF65-F5344CB8AC3E}">
        <p14:creationId xmlns:p14="http://schemas.microsoft.com/office/powerpoint/2010/main" val="1862717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725CF8-B4D9-B383-AEFC-170CFDEA22B4}"/>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7065A068-D5DC-D46B-B93B-7FC70819A3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57BA3C85-1FF6-2DAA-434A-DB645549E1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0803A155-0793-72CE-2F1B-63AB8EDEFF4D}"/>
              </a:ext>
            </a:extLst>
          </p:cNvPr>
          <p:cNvSpPr>
            <a:spLocks noGrp="1"/>
          </p:cNvSpPr>
          <p:nvPr>
            <p:ph type="dt" sz="half" idx="10"/>
          </p:nvPr>
        </p:nvSpPr>
        <p:spPr/>
        <p:txBody>
          <a:bodyPr/>
          <a:lstStyle/>
          <a:p>
            <a:fld id="{6B21C815-7DCD-0A48-9AB3-FAE85EF4BD63}" type="datetimeFigureOut">
              <a:rPr lang="de-DE" smtClean="0"/>
              <a:t>06.07.25</a:t>
            </a:fld>
            <a:endParaRPr lang="de-DE"/>
          </a:p>
        </p:txBody>
      </p:sp>
      <p:sp>
        <p:nvSpPr>
          <p:cNvPr id="6" name="Fußzeilenplatzhalter 5">
            <a:extLst>
              <a:ext uri="{FF2B5EF4-FFF2-40B4-BE49-F238E27FC236}">
                <a16:creationId xmlns:a16="http://schemas.microsoft.com/office/drawing/2014/main" id="{0B310F13-3AF1-90A6-CA0B-BE7B217FC84B}"/>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EF578E72-F38F-1B6C-F5C4-2A30157DF16C}"/>
              </a:ext>
            </a:extLst>
          </p:cNvPr>
          <p:cNvSpPr>
            <a:spLocks noGrp="1"/>
          </p:cNvSpPr>
          <p:nvPr>
            <p:ph type="sldNum" sz="quarter" idx="12"/>
          </p:nvPr>
        </p:nvSpPr>
        <p:spPr/>
        <p:txBody>
          <a:bodyPr/>
          <a:lstStyle/>
          <a:p>
            <a:fld id="{6446BA85-462F-E141-8D75-4DC32244C2C8}" type="slidenum">
              <a:rPr lang="de-DE" smtClean="0"/>
              <a:t>‹Nr.›</a:t>
            </a:fld>
            <a:endParaRPr lang="de-DE"/>
          </a:p>
        </p:txBody>
      </p:sp>
    </p:spTree>
    <p:extLst>
      <p:ext uri="{BB962C8B-B14F-4D97-AF65-F5344CB8AC3E}">
        <p14:creationId xmlns:p14="http://schemas.microsoft.com/office/powerpoint/2010/main" val="12397262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6B88F383-27FF-AD7B-1169-BF78682D0D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7B8E8C1E-5D35-1267-4441-51F49C25A6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1F0A435F-9553-1B32-165E-34D664CD7D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B21C815-7DCD-0A48-9AB3-FAE85EF4BD63}" type="datetimeFigureOut">
              <a:rPr lang="de-DE" smtClean="0"/>
              <a:t>06.07.25</a:t>
            </a:fld>
            <a:endParaRPr lang="de-DE"/>
          </a:p>
        </p:txBody>
      </p:sp>
      <p:sp>
        <p:nvSpPr>
          <p:cNvPr id="5" name="Fußzeilenplatzhalter 4">
            <a:extLst>
              <a:ext uri="{FF2B5EF4-FFF2-40B4-BE49-F238E27FC236}">
                <a16:creationId xmlns:a16="http://schemas.microsoft.com/office/drawing/2014/main" id="{BA089128-9518-5D76-9AE3-97744AC380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e-DE"/>
          </a:p>
        </p:txBody>
      </p:sp>
      <p:sp>
        <p:nvSpPr>
          <p:cNvPr id="6" name="Foliennummernplatzhalter 5">
            <a:extLst>
              <a:ext uri="{FF2B5EF4-FFF2-40B4-BE49-F238E27FC236}">
                <a16:creationId xmlns:a16="http://schemas.microsoft.com/office/drawing/2014/main" id="{6B785EEA-862B-58A8-F571-C45D840B5F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446BA85-462F-E141-8D75-4DC32244C2C8}" type="slidenum">
              <a:rPr lang="de-DE" smtClean="0"/>
              <a:t>‹Nr.›</a:t>
            </a:fld>
            <a:endParaRPr lang="de-DE"/>
          </a:p>
        </p:txBody>
      </p:sp>
    </p:spTree>
    <p:extLst>
      <p:ext uri="{BB962C8B-B14F-4D97-AF65-F5344CB8AC3E}">
        <p14:creationId xmlns:p14="http://schemas.microsoft.com/office/powerpoint/2010/main" val="19853290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emf"/><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hyperlink" Target="mailto:werbung@nh24.de"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AD9F74-020B-3C18-BB0A-20EF4C5B66C0}"/>
              </a:ext>
            </a:extLst>
          </p:cNvPr>
          <p:cNvSpPr>
            <a:spLocks noGrp="1"/>
          </p:cNvSpPr>
          <p:nvPr>
            <p:ph type="ctrTitle"/>
          </p:nvPr>
        </p:nvSpPr>
        <p:spPr/>
        <p:txBody>
          <a:bodyPr>
            <a:normAutofit/>
          </a:bodyPr>
          <a:lstStyle/>
          <a:p>
            <a:br>
              <a:rPr lang="de-DE" dirty="0"/>
            </a:br>
            <a:endParaRPr lang="de-DE" dirty="0"/>
          </a:p>
        </p:txBody>
      </p:sp>
      <p:pic>
        <p:nvPicPr>
          <p:cNvPr id="9" name="Grafik 8" descr="Ein Bild, das draußen, Baum, Himmel, Gras enthält.&#10;&#10;KI-generierte Inhalte können fehlerhaft sein.">
            <a:extLst>
              <a:ext uri="{FF2B5EF4-FFF2-40B4-BE49-F238E27FC236}">
                <a16:creationId xmlns:a16="http://schemas.microsoft.com/office/drawing/2014/main" id="{B93AEEE2-B738-DD95-5E97-B8DA122AB6CD}"/>
              </a:ext>
            </a:extLst>
          </p:cNvPr>
          <p:cNvPicPr>
            <a:picLocks noChangeAspect="1"/>
          </p:cNvPicPr>
          <p:nvPr/>
        </p:nvPicPr>
        <p:blipFill>
          <a:blip r:embed="rId3">
            <a:alphaModFix amt="27000"/>
            <a:extLst>
              <a:ext uri="{BEBA8EAE-BF5A-486C-A8C5-ECC9F3942E4B}">
                <a14:imgProps xmlns:a14="http://schemas.microsoft.com/office/drawing/2010/main">
                  <a14:imgLayer r:embed="rId4">
                    <a14:imgEffect>
                      <a14:saturation sat="99000"/>
                    </a14:imgEffect>
                  </a14:imgLayer>
                </a14:imgProps>
              </a:ext>
            </a:extLst>
          </a:blip>
          <a:stretch>
            <a:fillRect/>
          </a:stretch>
        </p:blipFill>
        <p:spPr>
          <a:xfrm>
            <a:off x="-1" y="0"/>
            <a:ext cx="12192001" cy="6858000"/>
          </a:xfrm>
          <a:prstGeom prst="rect">
            <a:avLst/>
          </a:prstGeom>
        </p:spPr>
      </p:pic>
      <p:sp>
        <p:nvSpPr>
          <p:cNvPr id="3" name="Untertitel 2">
            <a:extLst>
              <a:ext uri="{FF2B5EF4-FFF2-40B4-BE49-F238E27FC236}">
                <a16:creationId xmlns:a16="http://schemas.microsoft.com/office/drawing/2014/main" id="{5205D2BD-2CC4-BEED-D44B-D78E8E0BC430}"/>
              </a:ext>
            </a:extLst>
          </p:cNvPr>
          <p:cNvSpPr>
            <a:spLocks noGrp="1"/>
          </p:cNvSpPr>
          <p:nvPr>
            <p:ph type="subTitle" idx="1"/>
          </p:nvPr>
        </p:nvSpPr>
        <p:spPr>
          <a:xfrm>
            <a:off x="1408670" y="457200"/>
            <a:ext cx="9259330" cy="4572000"/>
          </a:xfrm>
          <a:effectLst>
            <a:outerShdw blurRad="50800" dist="38100" dir="2700000" algn="tl" rotWithShape="0">
              <a:prstClr val="black">
                <a:alpha val="40000"/>
              </a:prstClr>
            </a:outerShdw>
          </a:effectLst>
        </p:spPr>
        <p:txBody>
          <a:bodyPr>
            <a:normAutofit/>
          </a:bodyPr>
          <a:lstStyle/>
          <a:p>
            <a:r>
              <a:rPr lang="de-DE" sz="7200" b="1" dirty="0">
                <a:latin typeface="+mj-lt"/>
              </a:rPr>
              <a:t>Regional werben mit Wirkung -</a:t>
            </a:r>
          </a:p>
          <a:p>
            <a:r>
              <a:rPr lang="de-DE" sz="7200" b="1" dirty="0">
                <a:latin typeface="+mj-lt"/>
              </a:rPr>
              <a:t>Ihre Firma auf </a:t>
            </a:r>
          </a:p>
          <a:p>
            <a:endParaRPr lang="de-DE" dirty="0"/>
          </a:p>
        </p:txBody>
      </p:sp>
      <p:pic>
        <p:nvPicPr>
          <p:cNvPr id="13" name="Grafik 12">
            <a:extLst>
              <a:ext uri="{FF2B5EF4-FFF2-40B4-BE49-F238E27FC236}">
                <a16:creationId xmlns:a16="http://schemas.microsoft.com/office/drawing/2014/main" id="{6BDEF2BA-4DB8-888E-919F-1A76976050F8}"/>
              </a:ext>
            </a:extLst>
          </p:cNvPr>
          <p:cNvPicPr>
            <a:picLocks noChangeAspect="1"/>
          </p:cNvPicPr>
          <p:nvPr/>
        </p:nvPicPr>
        <p:blipFill>
          <a:blip r:embed="rId5"/>
          <a:stretch>
            <a:fillRect/>
          </a:stretch>
        </p:blipFill>
        <p:spPr>
          <a:xfrm>
            <a:off x="4345460" y="2224216"/>
            <a:ext cx="4250724" cy="4176584"/>
          </a:xfrm>
          <a:prstGeom prst="rect">
            <a:avLst/>
          </a:prstGeom>
        </p:spPr>
      </p:pic>
    </p:spTree>
    <p:extLst>
      <p:ext uri="{BB962C8B-B14F-4D97-AF65-F5344CB8AC3E}">
        <p14:creationId xmlns:p14="http://schemas.microsoft.com/office/powerpoint/2010/main" val="11045682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1D2E3E-C4D6-397C-1C35-052B6B801E53}"/>
              </a:ext>
            </a:extLst>
          </p:cNvPr>
          <p:cNvSpPr>
            <a:spLocks noGrp="1"/>
          </p:cNvSpPr>
          <p:nvPr>
            <p:ph type="title"/>
          </p:nvPr>
        </p:nvSpPr>
        <p:spPr/>
        <p:txBody>
          <a:bodyPr/>
          <a:lstStyle/>
          <a:p>
            <a:r>
              <a:rPr lang="de-DE" b="1" dirty="0"/>
              <a:t>Gezielt werben. Regional wirken. Erfolgreich sichtbar.</a:t>
            </a:r>
          </a:p>
        </p:txBody>
      </p:sp>
      <p:sp>
        <p:nvSpPr>
          <p:cNvPr id="7" name="Inhaltsplatzhalter 6">
            <a:extLst>
              <a:ext uri="{FF2B5EF4-FFF2-40B4-BE49-F238E27FC236}">
                <a16:creationId xmlns:a16="http://schemas.microsoft.com/office/drawing/2014/main" id="{B901067C-5A34-8CF1-A4B5-145E5D23912F}"/>
              </a:ext>
            </a:extLst>
          </p:cNvPr>
          <p:cNvSpPr>
            <a:spLocks noGrp="1"/>
          </p:cNvSpPr>
          <p:nvPr>
            <p:ph idx="1"/>
          </p:nvPr>
        </p:nvSpPr>
        <p:spPr>
          <a:xfrm>
            <a:off x="838200" y="1825626"/>
            <a:ext cx="10515600" cy="2620832"/>
          </a:xfrm>
        </p:spPr>
        <p:txBody>
          <a:bodyPr>
            <a:noAutofit/>
          </a:bodyPr>
          <a:lstStyle/>
          <a:p>
            <a:pPr marL="0" indent="0">
              <a:buNone/>
            </a:pPr>
            <a:r>
              <a:rPr lang="de-DE" sz="1400" dirty="0"/>
              <a:t>Haben Sie sich je gefragt, wie Sie mit Ihrer Werbung die richtige Zielgruppe erreichen und gleichzeitig Kosten sparen können? Ich haben die Lösung für Sie!</a:t>
            </a:r>
            <a:br>
              <a:rPr lang="de-DE" sz="1400" dirty="0"/>
            </a:br>
            <a:br>
              <a:rPr lang="de-DE" sz="1400" dirty="0"/>
            </a:br>
            <a:r>
              <a:rPr lang="de-DE" sz="1400" dirty="0"/>
              <a:t>Mein regionales Nachrichtenportal </a:t>
            </a:r>
            <a:r>
              <a:rPr lang="de-DE" sz="1400" b="1" dirty="0">
                <a:solidFill>
                  <a:srgbClr val="0B7199"/>
                </a:solidFill>
              </a:rPr>
              <a:t>nh24.de </a:t>
            </a:r>
            <a:r>
              <a:rPr lang="de-DE" sz="1400" dirty="0"/>
              <a:t>bietet Ihnen die Möglichkeit, Ihre Anzeigen und Banner preiswert zu schalten und dabei eine große Reichweite zu erzielen. Stellen Sie sich vor, Ihre Marke wird von Tausenden von lokalen Lesern gesehen – und das zu einem Bruchteil der Kosten, die andere Plattformen verlangen.</a:t>
            </a:r>
            <a:br>
              <a:rPr lang="de-DE" sz="1400" dirty="0"/>
            </a:br>
            <a:br>
              <a:rPr lang="de-DE" sz="1400" dirty="0"/>
            </a:br>
            <a:r>
              <a:rPr lang="de-DE" sz="1400" b="1" dirty="0"/>
              <a:t>Warum </a:t>
            </a:r>
            <a:r>
              <a:rPr lang="de-DE" sz="1400" b="1" dirty="0">
                <a:solidFill>
                  <a:srgbClr val="0B7199"/>
                </a:solidFill>
              </a:rPr>
              <a:t>nh24.de</a:t>
            </a:r>
            <a:r>
              <a:rPr lang="de-DE" sz="1400" b="1" dirty="0"/>
              <a:t>?</a:t>
            </a:r>
            <a:br>
              <a:rPr lang="de-DE" sz="1400" dirty="0"/>
            </a:br>
            <a:br>
              <a:rPr lang="de-DE" sz="1400" dirty="0"/>
            </a:br>
            <a:r>
              <a:rPr lang="de-DE" sz="1400" b="1" dirty="0"/>
              <a:t>Hohe Reichweite: </a:t>
            </a:r>
            <a:r>
              <a:rPr lang="de-DE" sz="1400" dirty="0"/>
              <a:t>Nutzen Sie mein Netzwerk, um Ihre Botschaft direkt an die Menschen zu bringen, die in unserer Region sind und sich für Ihre Produkte oder Dienstleistungen interessieren.</a:t>
            </a:r>
            <a:br>
              <a:rPr lang="de-DE" sz="1400" dirty="0"/>
            </a:br>
            <a:r>
              <a:rPr lang="de-DE" sz="1400" b="1" dirty="0"/>
              <a:t>Kosteneffizient: </a:t>
            </a:r>
            <a:r>
              <a:rPr lang="de-DE" sz="1400" dirty="0"/>
              <a:t>Schalten Sie Ihre Werbung ohne hohe Investitionen und erreichen Sie dennoch maximale Sichtbarkeit.</a:t>
            </a:r>
            <a:br>
              <a:rPr lang="de-DE" sz="1400" dirty="0"/>
            </a:br>
            <a:r>
              <a:rPr lang="de-DE" sz="1400" b="1" dirty="0"/>
              <a:t>Zielgerichtete Ansprache</a:t>
            </a:r>
            <a:r>
              <a:rPr lang="de-DE" sz="1400" dirty="0"/>
              <a:t>: Erreichen Sie Ihre Zielgruppe auf einer Plattform, die sie regelmäßig nutzt und der sie vertraut.</a:t>
            </a:r>
            <a:br>
              <a:rPr lang="de-DE" sz="1400" dirty="0"/>
            </a:br>
            <a:br>
              <a:rPr lang="de-DE" sz="1400" dirty="0"/>
            </a:br>
            <a:r>
              <a:rPr lang="de-DE" sz="1400" dirty="0"/>
              <a:t>Möchten Sie mehr darüber erfahren, wie Sie Ihre Werbung smart und effektiv gestalten können? Lassen Sie uns gemeinsam besprechen, wie wir Ihre Marke ins Rampenlicht rücken können!</a:t>
            </a:r>
            <a:br>
              <a:rPr lang="de-DE" sz="1400" dirty="0"/>
            </a:br>
            <a:br>
              <a:rPr lang="de-DE" sz="1400" dirty="0"/>
            </a:br>
            <a:r>
              <a:rPr lang="de-DE" sz="1400" dirty="0"/>
              <a:t>Lassen Sie uns zusammenarbeiten, um Ihre Werbung zum Erfolg zu führen!</a:t>
            </a:r>
          </a:p>
          <a:p>
            <a:pPr marL="0" indent="0">
              <a:buNone/>
            </a:pPr>
            <a:endParaRPr lang="de-DE" sz="1400" dirty="0"/>
          </a:p>
          <a:p>
            <a:pPr marL="0" indent="0">
              <a:buNone/>
            </a:pPr>
            <a:endParaRPr lang="de-DE" sz="1400" dirty="0"/>
          </a:p>
        </p:txBody>
      </p:sp>
      <p:sp>
        <p:nvSpPr>
          <p:cNvPr id="8" name="Textfeld 7">
            <a:extLst>
              <a:ext uri="{FF2B5EF4-FFF2-40B4-BE49-F238E27FC236}">
                <a16:creationId xmlns:a16="http://schemas.microsoft.com/office/drawing/2014/main" id="{563A56C7-FF63-1EC4-0BB5-A0567D8F3773}"/>
              </a:ext>
            </a:extLst>
          </p:cNvPr>
          <p:cNvSpPr txBox="1"/>
          <p:nvPr/>
        </p:nvSpPr>
        <p:spPr>
          <a:xfrm>
            <a:off x="8848562" y="4815790"/>
            <a:ext cx="2505238" cy="1477328"/>
          </a:xfrm>
          <a:prstGeom prst="rect">
            <a:avLst/>
          </a:prstGeom>
          <a:noFill/>
        </p:spPr>
        <p:txBody>
          <a:bodyPr wrap="none" rtlCol="0">
            <a:spAutoFit/>
          </a:bodyPr>
          <a:lstStyle/>
          <a:p>
            <a:r>
              <a:rPr lang="de-DE" b="1" dirty="0"/>
              <a:t>Ich berate Sie gerne.</a:t>
            </a:r>
          </a:p>
          <a:p>
            <a:br>
              <a:rPr lang="de-DE" dirty="0"/>
            </a:br>
            <a:r>
              <a:rPr lang="de-DE" dirty="0">
                <a:latin typeface="Lucida Handwriting" panose="03010101010101010101" pitchFamily="66" charset="77"/>
              </a:rPr>
              <a:t>Alexander Wittke </a:t>
            </a:r>
          </a:p>
          <a:p>
            <a:r>
              <a:rPr lang="de-DE" dirty="0"/>
              <a:t>Inhaber -nh24.de-</a:t>
            </a:r>
          </a:p>
          <a:p>
            <a:r>
              <a:rPr lang="de-DE" dirty="0"/>
              <a:t>Telefon 06691-9686107</a:t>
            </a:r>
          </a:p>
        </p:txBody>
      </p:sp>
      <p:sp>
        <p:nvSpPr>
          <p:cNvPr id="10" name="Textfeld 9">
            <a:extLst>
              <a:ext uri="{FF2B5EF4-FFF2-40B4-BE49-F238E27FC236}">
                <a16:creationId xmlns:a16="http://schemas.microsoft.com/office/drawing/2014/main" id="{EE4648AD-9D99-B384-48BD-713532FC421B}"/>
              </a:ext>
            </a:extLst>
          </p:cNvPr>
          <p:cNvSpPr txBox="1"/>
          <p:nvPr/>
        </p:nvSpPr>
        <p:spPr>
          <a:xfrm>
            <a:off x="8848562" y="6293118"/>
            <a:ext cx="6098058" cy="369332"/>
          </a:xfrm>
          <a:prstGeom prst="rect">
            <a:avLst/>
          </a:prstGeom>
          <a:noFill/>
        </p:spPr>
        <p:txBody>
          <a:bodyPr wrap="square">
            <a:spAutoFit/>
          </a:bodyPr>
          <a:lstStyle/>
          <a:p>
            <a:r>
              <a:rPr lang="de-DE" dirty="0">
                <a:hlinkClick r:id="rId3" tooltip="Hier gehts zur erfolgreichen Werbung"/>
              </a:rPr>
              <a:t>werbung@nh24.de</a:t>
            </a:r>
            <a:endParaRPr lang="de-DE" dirty="0"/>
          </a:p>
        </p:txBody>
      </p:sp>
    </p:spTree>
    <p:extLst>
      <p:ext uri="{BB962C8B-B14F-4D97-AF65-F5344CB8AC3E}">
        <p14:creationId xmlns:p14="http://schemas.microsoft.com/office/powerpoint/2010/main" val="3974464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E4DB01-128B-F2F1-4239-D849456E8AC7}"/>
              </a:ext>
            </a:extLst>
          </p:cNvPr>
          <p:cNvSpPr>
            <a:spLocks noGrp="1"/>
          </p:cNvSpPr>
          <p:nvPr>
            <p:ph type="title"/>
          </p:nvPr>
        </p:nvSpPr>
        <p:spPr>
          <a:xfrm>
            <a:off x="838200" y="681037"/>
            <a:ext cx="10515600" cy="1009651"/>
          </a:xfrm>
        </p:spPr>
        <p:txBody>
          <a:bodyPr>
            <a:normAutofit fontScale="90000"/>
          </a:bodyPr>
          <a:lstStyle/>
          <a:p>
            <a:pPr algn="ctr"/>
            <a:r>
              <a:rPr lang="de-DE" b="1" dirty="0"/>
              <a:t>Setzen Sie auf Sichtbarkeit, Vertrauen und Reichweite</a:t>
            </a:r>
            <a:br>
              <a:rPr lang="de-DE" dirty="0"/>
            </a:br>
            <a:endParaRPr lang="de-DE" dirty="0"/>
          </a:p>
        </p:txBody>
      </p:sp>
      <p:sp>
        <p:nvSpPr>
          <p:cNvPr id="3" name="Inhaltsplatzhalter 2">
            <a:extLst>
              <a:ext uri="{FF2B5EF4-FFF2-40B4-BE49-F238E27FC236}">
                <a16:creationId xmlns:a16="http://schemas.microsoft.com/office/drawing/2014/main" id="{1427D146-E659-D9B5-4DB1-12E236AE4E30}"/>
              </a:ext>
            </a:extLst>
          </p:cNvPr>
          <p:cNvSpPr>
            <a:spLocks noGrp="1"/>
          </p:cNvSpPr>
          <p:nvPr>
            <p:ph idx="1"/>
          </p:nvPr>
        </p:nvSpPr>
        <p:spPr/>
        <p:txBody>
          <a:bodyPr/>
          <a:lstStyle/>
          <a:p>
            <a:pPr marL="0" indent="0" algn="ctr">
              <a:buNone/>
            </a:pPr>
            <a:r>
              <a:rPr lang="de-DE" dirty="0"/>
              <a:t>Mit Werbung auf </a:t>
            </a:r>
            <a:r>
              <a:rPr lang="de-DE" b="1" dirty="0">
                <a:solidFill>
                  <a:schemeClr val="tx2">
                    <a:lumMod val="75000"/>
                    <a:lumOff val="25000"/>
                  </a:schemeClr>
                </a:solidFill>
              </a:rPr>
              <a:t>nh24.de</a:t>
            </a:r>
            <a:r>
              <a:rPr lang="de-DE" dirty="0"/>
              <a:t>, einem der reichweitenstärksten regionalen Nachrichtenportale in Nordhessen, erreichen Sie genau die Menschen, die Ihre Produkte und Dienstleistungen interessieren – direkt, effektiv und ohne Streuverluste.</a:t>
            </a:r>
          </a:p>
          <a:p>
            <a:endParaRPr lang="de-DE" dirty="0"/>
          </a:p>
        </p:txBody>
      </p:sp>
      <p:pic>
        <p:nvPicPr>
          <p:cNvPr id="5" name="Grafik 4">
            <a:extLst>
              <a:ext uri="{FF2B5EF4-FFF2-40B4-BE49-F238E27FC236}">
                <a16:creationId xmlns:a16="http://schemas.microsoft.com/office/drawing/2014/main" id="{D1538D49-B3AF-01B2-14B9-B7B9ABD67371}"/>
              </a:ext>
            </a:extLst>
          </p:cNvPr>
          <p:cNvPicPr>
            <a:picLocks noChangeAspect="1"/>
          </p:cNvPicPr>
          <p:nvPr/>
        </p:nvPicPr>
        <p:blipFill>
          <a:blip r:embed="rId2"/>
          <a:stretch>
            <a:fillRect/>
          </a:stretch>
        </p:blipFill>
        <p:spPr>
          <a:xfrm>
            <a:off x="5334000" y="2483708"/>
            <a:ext cx="6858000" cy="6858000"/>
          </a:xfrm>
          <a:prstGeom prst="rect">
            <a:avLst/>
          </a:prstGeom>
        </p:spPr>
      </p:pic>
    </p:spTree>
    <p:extLst>
      <p:ext uri="{BB962C8B-B14F-4D97-AF65-F5344CB8AC3E}">
        <p14:creationId xmlns:p14="http://schemas.microsoft.com/office/powerpoint/2010/main" val="3921914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5435DC-EAE5-167B-01F9-4CACA314B272}"/>
              </a:ext>
            </a:extLst>
          </p:cNvPr>
          <p:cNvSpPr>
            <a:spLocks noGrp="1"/>
          </p:cNvSpPr>
          <p:nvPr>
            <p:ph type="title"/>
          </p:nvPr>
        </p:nvSpPr>
        <p:spPr/>
        <p:txBody>
          <a:bodyPr/>
          <a:lstStyle/>
          <a:p>
            <a:pPr algn="ctr"/>
            <a:r>
              <a:rPr lang="de-DE" b="1" dirty="0"/>
              <a:t>Was Ihnen </a:t>
            </a:r>
            <a:r>
              <a:rPr lang="de-DE" b="1" dirty="0">
                <a:solidFill>
                  <a:schemeClr val="tx2">
                    <a:lumMod val="75000"/>
                    <a:lumOff val="25000"/>
                  </a:schemeClr>
                </a:solidFill>
              </a:rPr>
              <a:t>nh24.de </a:t>
            </a:r>
            <a:r>
              <a:rPr lang="de-DE" b="1" dirty="0"/>
              <a:t>bietet:</a:t>
            </a:r>
            <a:br>
              <a:rPr lang="de-DE" dirty="0"/>
            </a:br>
            <a:endParaRPr lang="de-DE" b="1" dirty="0"/>
          </a:p>
        </p:txBody>
      </p:sp>
      <p:sp>
        <p:nvSpPr>
          <p:cNvPr id="3" name="Inhaltsplatzhalter 2">
            <a:extLst>
              <a:ext uri="{FF2B5EF4-FFF2-40B4-BE49-F238E27FC236}">
                <a16:creationId xmlns:a16="http://schemas.microsoft.com/office/drawing/2014/main" id="{DB67F0F8-8C35-6E7D-703E-8F59649C01ED}"/>
              </a:ext>
            </a:extLst>
          </p:cNvPr>
          <p:cNvSpPr>
            <a:spLocks noGrp="1"/>
          </p:cNvSpPr>
          <p:nvPr>
            <p:ph idx="1"/>
          </p:nvPr>
        </p:nvSpPr>
        <p:spPr/>
        <p:txBody>
          <a:bodyPr/>
          <a:lstStyle/>
          <a:p>
            <a:pPr marL="0" indent="0">
              <a:buNone/>
            </a:pPr>
            <a:r>
              <a:rPr lang="de-DE" dirty="0"/>
              <a:t>🟦 </a:t>
            </a:r>
            <a:r>
              <a:rPr lang="de-DE" b="1" dirty="0"/>
              <a:t>Starke Reichweite in der Region:</a:t>
            </a:r>
            <a:endParaRPr lang="de-DE" dirty="0"/>
          </a:p>
          <a:p>
            <a:r>
              <a:rPr lang="de-DE" b="1" dirty="0"/>
              <a:t>Über 10.000.000 Millionen Seitenaufrufe jährlich</a:t>
            </a:r>
            <a:endParaRPr lang="de-DE" dirty="0"/>
          </a:p>
          <a:p>
            <a:r>
              <a:rPr lang="de-DE" b="1" dirty="0"/>
              <a:t>Mehr als 30.000 Follower auf Facebook</a:t>
            </a:r>
            <a:endParaRPr lang="de-DE" dirty="0"/>
          </a:p>
          <a:p>
            <a:r>
              <a:rPr lang="de-DE" b="1" dirty="0"/>
              <a:t>Über 14.000 Follower auf Instagram</a:t>
            </a:r>
            <a:endParaRPr lang="de-DE" dirty="0"/>
          </a:p>
          <a:p>
            <a:r>
              <a:rPr lang="de-DE" b="1" dirty="0"/>
              <a:t>Ein aktiver WhatsApp-Kanal</a:t>
            </a:r>
            <a:endParaRPr lang="de-DE" dirty="0"/>
          </a:p>
          <a:p>
            <a:endParaRPr lang="de-DE" dirty="0"/>
          </a:p>
        </p:txBody>
      </p:sp>
      <p:pic>
        <p:nvPicPr>
          <p:cNvPr id="4" name="Grafik 3">
            <a:extLst>
              <a:ext uri="{FF2B5EF4-FFF2-40B4-BE49-F238E27FC236}">
                <a16:creationId xmlns:a16="http://schemas.microsoft.com/office/drawing/2014/main" id="{2231CB25-8B01-71CA-7D46-BCA15375A79C}"/>
              </a:ext>
            </a:extLst>
          </p:cNvPr>
          <p:cNvPicPr>
            <a:picLocks noChangeAspect="1"/>
          </p:cNvPicPr>
          <p:nvPr/>
        </p:nvPicPr>
        <p:blipFill>
          <a:blip r:embed="rId2"/>
          <a:stretch>
            <a:fillRect/>
          </a:stretch>
        </p:blipFill>
        <p:spPr>
          <a:xfrm>
            <a:off x="5334000" y="2483708"/>
            <a:ext cx="6858000" cy="6858000"/>
          </a:xfrm>
          <a:prstGeom prst="rect">
            <a:avLst/>
          </a:prstGeom>
        </p:spPr>
      </p:pic>
    </p:spTree>
    <p:extLst>
      <p:ext uri="{BB962C8B-B14F-4D97-AF65-F5344CB8AC3E}">
        <p14:creationId xmlns:p14="http://schemas.microsoft.com/office/powerpoint/2010/main" val="25047877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3E7761-BF1C-6949-5A6A-A2226F91FD3D}"/>
              </a:ext>
            </a:extLst>
          </p:cNvPr>
          <p:cNvSpPr>
            <a:spLocks noGrp="1"/>
          </p:cNvSpPr>
          <p:nvPr>
            <p:ph type="title"/>
          </p:nvPr>
        </p:nvSpPr>
        <p:spPr/>
        <p:txBody>
          <a:bodyPr/>
          <a:lstStyle/>
          <a:p>
            <a:pPr algn="ctr"/>
            <a:r>
              <a:rPr lang="de-DE" b="1" dirty="0"/>
              <a:t>Sichtbare Werbung auf jedem Endgerät</a:t>
            </a:r>
          </a:p>
        </p:txBody>
      </p:sp>
      <p:sp>
        <p:nvSpPr>
          <p:cNvPr id="3" name="Inhaltsplatzhalter 2">
            <a:extLst>
              <a:ext uri="{FF2B5EF4-FFF2-40B4-BE49-F238E27FC236}">
                <a16:creationId xmlns:a16="http://schemas.microsoft.com/office/drawing/2014/main" id="{650C1F6A-FA7E-6263-0FA5-61BBDC9EBBF3}"/>
              </a:ext>
            </a:extLst>
          </p:cNvPr>
          <p:cNvSpPr>
            <a:spLocks noGrp="1"/>
          </p:cNvSpPr>
          <p:nvPr>
            <p:ph idx="1"/>
          </p:nvPr>
        </p:nvSpPr>
        <p:spPr/>
        <p:txBody>
          <a:bodyPr/>
          <a:lstStyle/>
          <a:p>
            <a:r>
              <a:rPr lang="de-DE" dirty="0"/>
              <a:t>🟦 </a:t>
            </a:r>
            <a:r>
              <a:rPr lang="de-DE" b="1" dirty="0"/>
              <a:t>Mobile </a:t>
            </a:r>
            <a:r>
              <a:rPr lang="de-DE" b="1" dirty="0" err="1"/>
              <a:t>first</a:t>
            </a:r>
            <a:r>
              <a:rPr lang="de-DE" b="1" dirty="0"/>
              <a:t> – für maximale Sichtbarkeit:</a:t>
            </a:r>
            <a:br>
              <a:rPr lang="de-DE" dirty="0"/>
            </a:br>
            <a:r>
              <a:rPr lang="de-DE" dirty="0"/>
              <a:t>Die Website von nh24 ist </a:t>
            </a:r>
            <a:r>
              <a:rPr lang="de-DE" b="1" dirty="0"/>
              <a:t>optimal für Mobilgeräte</a:t>
            </a:r>
            <a:r>
              <a:rPr lang="de-DE" dirty="0"/>
              <a:t> gestaltet – denn über 80 Prozent der Leserinnen und Leser nutzen Smartphone oder Tablet. Ihre Anzeige wird also </a:t>
            </a:r>
            <a:r>
              <a:rPr lang="de-DE" b="1" dirty="0"/>
              <a:t>immer prominent sichtbar</a:t>
            </a:r>
            <a:r>
              <a:rPr lang="de-DE" dirty="0"/>
              <a:t> – ohne Pop-ups oder störende Werbeformate.</a:t>
            </a:r>
          </a:p>
          <a:p>
            <a:r>
              <a:rPr lang="de-DE" dirty="0"/>
              <a:t>🟦 </a:t>
            </a:r>
            <a:r>
              <a:rPr lang="de-DE" b="1" dirty="0"/>
              <a:t>Werbung mit Klarheit und Qualität:</a:t>
            </a:r>
            <a:br>
              <a:rPr lang="de-DE" dirty="0"/>
            </a:br>
            <a:r>
              <a:rPr lang="de-DE" b="1" dirty="0">
                <a:solidFill>
                  <a:srgbClr val="0B7199"/>
                </a:solidFill>
              </a:rPr>
              <a:t>nh24.de </a:t>
            </a:r>
            <a:r>
              <a:rPr lang="de-DE" b="1" dirty="0"/>
              <a:t>verzichtet bewusst auf </a:t>
            </a:r>
            <a:r>
              <a:rPr lang="de-DE" b="1" dirty="0" err="1"/>
              <a:t>Pagepeel</a:t>
            </a:r>
            <a:r>
              <a:rPr lang="de-DE" b="1" dirty="0"/>
              <a:t>-Werbung, </a:t>
            </a:r>
            <a:r>
              <a:rPr lang="de-DE" b="1" dirty="0" err="1"/>
              <a:t>Affiliate</a:t>
            </a:r>
            <a:r>
              <a:rPr lang="de-DE" b="1" dirty="0"/>
              <a:t>-Links und Native Advertising</a:t>
            </a:r>
            <a:r>
              <a:rPr lang="de-DE" dirty="0"/>
              <a:t>. Das bedeutet: Ihre Werbung steht für sich – klar erkennbar, transparent platziert und professionell eingebunden.</a:t>
            </a:r>
          </a:p>
          <a:p>
            <a:endParaRPr lang="de-DE" dirty="0"/>
          </a:p>
        </p:txBody>
      </p:sp>
      <p:pic>
        <p:nvPicPr>
          <p:cNvPr id="4" name="Grafik 3">
            <a:extLst>
              <a:ext uri="{FF2B5EF4-FFF2-40B4-BE49-F238E27FC236}">
                <a16:creationId xmlns:a16="http://schemas.microsoft.com/office/drawing/2014/main" id="{FC944951-FABE-5EAE-1AD0-46BD2E9AB97D}"/>
              </a:ext>
            </a:extLst>
          </p:cNvPr>
          <p:cNvPicPr>
            <a:picLocks noChangeAspect="1"/>
          </p:cNvPicPr>
          <p:nvPr/>
        </p:nvPicPr>
        <p:blipFill>
          <a:blip r:embed="rId2"/>
          <a:stretch>
            <a:fillRect/>
          </a:stretch>
        </p:blipFill>
        <p:spPr>
          <a:xfrm>
            <a:off x="7030995" y="4062970"/>
            <a:ext cx="5161005" cy="4497859"/>
          </a:xfrm>
          <a:prstGeom prst="rect">
            <a:avLst/>
          </a:prstGeom>
        </p:spPr>
      </p:pic>
    </p:spTree>
    <p:extLst>
      <p:ext uri="{BB962C8B-B14F-4D97-AF65-F5344CB8AC3E}">
        <p14:creationId xmlns:p14="http://schemas.microsoft.com/office/powerpoint/2010/main" val="22762960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F2AE7E-A7CA-8907-8360-E54EBD0804FD}"/>
              </a:ext>
            </a:extLst>
          </p:cNvPr>
          <p:cNvSpPr>
            <a:spLocks noGrp="1"/>
          </p:cNvSpPr>
          <p:nvPr>
            <p:ph type="title"/>
          </p:nvPr>
        </p:nvSpPr>
        <p:spPr/>
        <p:txBody>
          <a:bodyPr/>
          <a:lstStyle/>
          <a:p>
            <a:r>
              <a:rPr lang="de-DE" b="1" dirty="0"/>
              <a:t>Ihre Vorteile im Überblick:</a:t>
            </a:r>
            <a:br>
              <a:rPr lang="de-DE" dirty="0"/>
            </a:br>
            <a:endParaRPr lang="de-DE" dirty="0"/>
          </a:p>
        </p:txBody>
      </p:sp>
      <p:sp>
        <p:nvSpPr>
          <p:cNvPr id="3" name="Inhaltsplatzhalter 2">
            <a:extLst>
              <a:ext uri="{FF2B5EF4-FFF2-40B4-BE49-F238E27FC236}">
                <a16:creationId xmlns:a16="http://schemas.microsoft.com/office/drawing/2014/main" id="{5C548EE0-C70B-4974-403F-0159D29CF2FE}"/>
              </a:ext>
            </a:extLst>
          </p:cNvPr>
          <p:cNvSpPr>
            <a:spLocks noGrp="1"/>
          </p:cNvSpPr>
          <p:nvPr>
            <p:ph idx="1"/>
          </p:nvPr>
        </p:nvSpPr>
        <p:spPr>
          <a:xfrm>
            <a:off x="838200" y="1825625"/>
            <a:ext cx="10515600" cy="2598094"/>
          </a:xfrm>
        </p:spPr>
        <p:txBody>
          <a:bodyPr/>
          <a:lstStyle/>
          <a:p>
            <a:pPr marL="0" indent="0">
              <a:buNone/>
            </a:pPr>
            <a:r>
              <a:rPr lang="de-DE" dirty="0"/>
              <a:t>✅ </a:t>
            </a:r>
            <a:r>
              <a:rPr lang="de-DE" b="1" dirty="0"/>
              <a:t>Regional, zielgerichtet werben</a:t>
            </a:r>
            <a:br>
              <a:rPr lang="de-DE" dirty="0"/>
            </a:br>
            <a:r>
              <a:rPr lang="de-DE" dirty="0"/>
              <a:t>✅ </a:t>
            </a:r>
            <a:r>
              <a:rPr lang="de-DE" b="1" dirty="0"/>
              <a:t>Hohe Sichtbarkeit durch treue Leserschaft</a:t>
            </a:r>
            <a:br>
              <a:rPr lang="de-DE" dirty="0"/>
            </a:br>
            <a:r>
              <a:rPr lang="de-DE" dirty="0"/>
              <a:t>✅ </a:t>
            </a:r>
            <a:r>
              <a:rPr lang="de-DE" b="1" dirty="0"/>
              <a:t>Große Sozial-Media-Reichweite zur Verstärkung</a:t>
            </a:r>
            <a:br>
              <a:rPr lang="de-DE" dirty="0"/>
            </a:br>
            <a:r>
              <a:rPr lang="de-DE" dirty="0"/>
              <a:t>✅ </a:t>
            </a:r>
            <a:r>
              <a:rPr lang="de-DE" b="1" dirty="0"/>
              <a:t>Flexible Werbeformate und faire Preise</a:t>
            </a:r>
            <a:br>
              <a:rPr lang="de-DE" dirty="0"/>
            </a:br>
            <a:r>
              <a:rPr lang="de-DE" dirty="0"/>
              <a:t>✅ </a:t>
            </a:r>
            <a:r>
              <a:rPr lang="de-DE" b="1" dirty="0"/>
              <a:t>Persönliche Beratung und schnelle Umsetzung</a:t>
            </a:r>
            <a:endParaRPr lang="de-DE" dirty="0"/>
          </a:p>
          <a:p>
            <a:endParaRPr lang="de-DE" dirty="0"/>
          </a:p>
        </p:txBody>
      </p:sp>
      <p:pic>
        <p:nvPicPr>
          <p:cNvPr id="4" name="Grafik 3">
            <a:extLst>
              <a:ext uri="{FF2B5EF4-FFF2-40B4-BE49-F238E27FC236}">
                <a16:creationId xmlns:a16="http://schemas.microsoft.com/office/drawing/2014/main" id="{9BACBB28-900F-08EE-8ED2-0C462C74F4C2}"/>
              </a:ext>
            </a:extLst>
          </p:cNvPr>
          <p:cNvPicPr>
            <a:picLocks noChangeAspect="1"/>
          </p:cNvPicPr>
          <p:nvPr/>
        </p:nvPicPr>
        <p:blipFill>
          <a:blip r:embed="rId2"/>
          <a:stretch>
            <a:fillRect/>
          </a:stretch>
        </p:blipFill>
        <p:spPr>
          <a:xfrm>
            <a:off x="5334000" y="2483708"/>
            <a:ext cx="6858000" cy="6858000"/>
          </a:xfrm>
          <a:prstGeom prst="rect">
            <a:avLst/>
          </a:prstGeom>
        </p:spPr>
      </p:pic>
    </p:spTree>
    <p:extLst>
      <p:ext uri="{BB962C8B-B14F-4D97-AF65-F5344CB8AC3E}">
        <p14:creationId xmlns:p14="http://schemas.microsoft.com/office/powerpoint/2010/main" val="31966129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573815-79A9-3489-E851-6BE1FF3EB8B0}"/>
              </a:ext>
            </a:extLst>
          </p:cNvPr>
          <p:cNvSpPr>
            <a:spLocks noGrp="1"/>
          </p:cNvSpPr>
          <p:nvPr>
            <p:ph type="title"/>
          </p:nvPr>
        </p:nvSpPr>
        <p:spPr/>
        <p:txBody>
          <a:bodyPr/>
          <a:lstStyle/>
          <a:p>
            <a:r>
              <a:rPr lang="de-DE" dirty="0"/>
              <a:t>PR-Text-Veröffentlichung (Textanzeige)</a:t>
            </a:r>
            <a:br>
              <a:rPr lang="de-DE" dirty="0"/>
            </a:br>
            <a:endParaRPr lang="de-DE" dirty="0"/>
          </a:p>
        </p:txBody>
      </p:sp>
      <p:sp>
        <p:nvSpPr>
          <p:cNvPr id="3" name="Inhaltsplatzhalter 2">
            <a:extLst>
              <a:ext uri="{FF2B5EF4-FFF2-40B4-BE49-F238E27FC236}">
                <a16:creationId xmlns:a16="http://schemas.microsoft.com/office/drawing/2014/main" id="{A32A17DE-6FE9-8FD5-1450-4234752C0E7A}"/>
              </a:ext>
            </a:extLst>
          </p:cNvPr>
          <p:cNvSpPr>
            <a:spLocks noGrp="1"/>
          </p:cNvSpPr>
          <p:nvPr>
            <p:ph idx="1"/>
          </p:nvPr>
        </p:nvSpPr>
        <p:spPr/>
        <p:txBody>
          <a:bodyPr>
            <a:normAutofit fontScale="92500" lnSpcReduction="10000"/>
          </a:bodyPr>
          <a:lstStyle/>
          <a:p>
            <a:pPr marL="0" indent="0">
              <a:buNone/>
            </a:pPr>
            <a:r>
              <a:rPr lang="de-DE" b="1" dirty="0"/>
              <a:t>Vorteile Ihrer Werbung:</a:t>
            </a:r>
            <a:br>
              <a:rPr lang="de-DE" dirty="0"/>
            </a:br>
            <a:endParaRPr lang="de-DE" dirty="0"/>
          </a:p>
          <a:p>
            <a:r>
              <a:rPr lang="de-DE" dirty="0"/>
              <a:t>ihr Thema im redaktionellen Layout auf </a:t>
            </a:r>
            <a:r>
              <a:rPr lang="de-DE" b="1" dirty="0">
                <a:solidFill>
                  <a:schemeClr val="accent1"/>
                </a:solidFill>
              </a:rPr>
              <a:t>nh24.de</a:t>
            </a:r>
          </a:p>
          <a:p>
            <a:r>
              <a:rPr lang="de-DE" dirty="0"/>
              <a:t>hohe Akzeptanz und Glaubwürdigkeit </a:t>
            </a:r>
          </a:p>
          <a:p>
            <a:r>
              <a:rPr lang="de-DE" dirty="0"/>
              <a:t>individuelle Verlinkungen wie bei Bannern möglich </a:t>
            </a:r>
          </a:p>
          <a:p>
            <a:r>
              <a:rPr lang="de-DE" dirty="0"/>
              <a:t>Integration von Fotos und Videos sowie Sozial-Media möglich</a:t>
            </a:r>
          </a:p>
          <a:p>
            <a:r>
              <a:rPr lang="de-DE" dirty="0"/>
              <a:t>dauerhafte Auffindbarkeit über Suchfunktion auf </a:t>
            </a:r>
            <a:r>
              <a:rPr lang="de-DE" b="1" dirty="0">
                <a:solidFill>
                  <a:schemeClr val="accent1"/>
                </a:solidFill>
              </a:rPr>
              <a:t>nh24.de </a:t>
            </a:r>
            <a:r>
              <a:rPr lang="de-DE" dirty="0"/>
              <a:t>und in Suchmaschinen </a:t>
            </a:r>
          </a:p>
          <a:p>
            <a:r>
              <a:rPr lang="de-DE" dirty="0"/>
              <a:t>Veröffentlichung auf den</a:t>
            </a:r>
            <a:r>
              <a:rPr lang="de-DE" dirty="0">
                <a:solidFill>
                  <a:srgbClr val="0B7199"/>
                </a:solidFill>
              </a:rPr>
              <a:t> </a:t>
            </a:r>
            <a:r>
              <a:rPr lang="de-DE" b="1" dirty="0">
                <a:solidFill>
                  <a:srgbClr val="0B7199"/>
                </a:solidFill>
              </a:rPr>
              <a:t>nh24-Seiten</a:t>
            </a:r>
            <a:r>
              <a:rPr lang="de-DE" dirty="0">
                <a:solidFill>
                  <a:srgbClr val="0B7199"/>
                </a:solidFill>
              </a:rPr>
              <a:t> </a:t>
            </a:r>
            <a:r>
              <a:rPr lang="de-DE" dirty="0"/>
              <a:t>bei Facebook und Instagram gegen Aufpreis möglich</a:t>
            </a:r>
          </a:p>
          <a:p>
            <a:endParaRPr lang="de-DE" dirty="0"/>
          </a:p>
        </p:txBody>
      </p:sp>
      <p:pic>
        <p:nvPicPr>
          <p:cNvPr id="6" name="Grafik 5">
            <a:extLst>
              <a:ext uri="{FF2B5EF4-FFF2-40B4-BE49-F238E27FC236}">
                <a16:creationId xmlns:a16="http://schemas.microsoft.com/office/drawing/2014/main" id="{C9289B3C-2158-CF64-A492-301F15D36940}"/>
              </a:ext>
            </a:extLst>
          </p:cNvPr>
          <p:cNvPicPr>
            <a:picLocks noChangeAspect="1"/>
          </p:cNvPicPr>
          <p:nvPr/>
        </p:nvPicPr>
        <p:blipFill>
          <a:blip r:embed="rId2"/>
          <a:stretch>
            <a:fillRect/>
          </a:stretch>
        </p:blipFill>
        <p:spPr>
          <a:xfrm>
            <a:off x="6870357" y="4001294"/>
            <a:ext cx="5161005" cy="4497859"/>
          </a:xfrm>
          <a:prstGeom prst="rect">
            <a:avLst/>
          </a:prstGeom>
        </p:spPr>
      </p:pic>
    </p:spTree>
    <p:extLst>
      <p:ext uri="{BB962C8B-B14F-4D97-AF65-F5344CB8AC3E}">
        <p14:creationId xmlns:p14="http://schemas.microsoft.com/office/powerpoint/2010/main" val="25303546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792123-B68D-C209-0707-104473DC4F02}"/>
              </a:ext>
            </a:extLst>
          </p:cNvPr>
          <p:cNvSpPr>
            <a:spLocks noGrp="1"/>
          </p:cNvSpPr>
          <p:nvPr>
            <p:ph type="title"/>
          </p:nvPr>
        </p:nvSpPr>
        <p:spPr>
          <a:xfrm>
            <a:off x="838200" y="778476"/>
            <a:ext cx="10515600" cy="912212"/>
          </a:xfrm>
        </p:spPr>
        <p:txBody>
          <a:bodyPr>
            <a:normAutofit fontScale="90000"/>
          </a:bodyPr>
          <a:lstStyle/>
          <a:p>
            <a:pPr algn="ctr"/>
            <a:r>
              <a:rPr lang="de-DE" b="1" dirty="0"/>
              <a:t>Ihre Werbung – emotionale Ansprache Ihrer Kundinnen und Kunden</a:t>
            </a:r>
            <a:br>
              <a:rPr lang="de-DE" dirty="0"/>
            </a:br>
            <a:endParaRPr lang="de-DE" dirty="0"/>
          </a:p>
        </p:txBody>
      </p:sp>
      <p:sp>
        <p:nvSpPr>
          <p:cNvPr id="3" name="Inhaltsplatzhalter 2">
            <a:extLst>
              <a:ext uri="{FF2B5EF4-FFF2-40B4-BE49-F238E27FC236}">
                <a16:creationId xmlns:a16="http://schemas.microsoft.com/office/drawing/2014/main" id="{8DA93A3C-BC62-DD54-4A5A-BB1E723ED3ED}"/>
              </a:ext>
            </a:extLst>
          </p:cNvPr>
          <p:cNvSpPr>
            <a:spLocks noGrp="1"/>
          </p:cNvSpPr>
          <p:nvPr>
            <p:ph idx="1"/>
          </p:nvPr>
        </p:nvSpPr>
        <p:spPr/>
        <p:txBody>
          <a:bodyPr/>
          <a:lstStyle/>
          <a:p>
            <a:r>
              <a:rPr lang="de-DE" dirty="0"/>
              <a:t>Ob Bannerplatzierung, Aktionen, Veranstaltungswerbung oder Imagekampagne – </a:t>
            </a:r>
            <a:r>
              <a:rPr lang="de-DE" b="1" dirty="0"/>
              <a:t>auf </a:t>
            </a:r>
            <a:r>
              <a:rPr lang="de-DE" b="1" dirty="0">
                <a:solidFill>
                  <a:srgbClr val="0B7199"/>
                </a:solidFill>
              </a:rPr>
              <a:t>nh24.de </a:t>
            </a:r>
            <a:r>
              <a:rPr lang="de-DE" b="1" dirty="0"/>
              <a:t>bekommen Sie keine Massenvermarktung</a:t>
            </a:r>
            <a:r>
              <a:rPr lang="de-DE" dirty="0"/>
              <a:t>, sondern </a:t>
            </a:r>
            <a:r>
              <a:rPr lang="de-DE" b="1" dirty="0"/>
              <a:t>eine maßgeschneiderte Lösung</a:t>
            </a:r>
            <a:r>
              <a:rPr lang="de-DE" dirty="0"/>
              <a:t> für Ihre Marke. Präsentieren Sie Ihr Unternehmen dort, wo die Menschen täglich lesen, klicken, teilen – und dem Sie vertrauen.</a:t>
            </a:r>
          </a:p>
          <a:p>
            <a:r>
              <a:rPr lang="de-DE" dirty="0"/>
              <a:t>📩 </a:t>
            </a:r>
            <a:r>
              <a:rPr lang="de-DE" b="1" dirty="0"/>
              <a:t>Lassen Sie sich unverbindlich beraten</a:t>
            </a:r>
            <a:r>
              <a:rPr lang="de-DE" dirty="0"/>
              <a:t> – gemeinsam entwickeln wir ein passendes Werbekonzept für Ihre Ziele!</a:t>
            </a:r>
          </a:p>
          <a:p>
            <a:endParaRPr lang="de-DE" dirty="0"/>
          </a:p>
        </p:txBody>
      </p:sp>
      <p:pic>
        <p:nvPicPr>
          <p:cNvPr id="4" name="Grafik 3">
            <a:extLst>
              <a:ext uri="{FF2B5EF4-FFF2-40B4-BE49-F238E27FC236}">
                <a16:creationId xmlns:a16="http://schemas.microsoft.com/office/drawing/2014/main" id="{BADEDAEA-C63D-8474-D963-48140C3694BF}"/>
              </a:ext>
            </a:extLst>
          </p:cNvPr>
          <p:cNvPicPr>
            <a:picLocks noChangeAspect="1"/>
          </p:cNvPicPr>
          <p:nvPr/>
        </p:nvPicPr>
        <p:blipFill>
          <a:blip r:embed="rId2"/>
          <a:stretch>
            <a:fillRect/>
          </a:stretch>
        </p:blipFill>
        <p:spPr>
          <a:xfrm>
            <a:off x="5334000" y="2483708"/>
            <a:ext cx="6858000" cy="6858000"/>
          </a:xfrm>
          <a:prstGeom prst="rect">
            <a:avLst/>
          </a:prstGeom>
        </p:spPr>
      </p:pic>
    </p:spTree>
    <p:extLst>
      <p:ext uri="{BB962C8B-B14F-4D97-AF65-F5344CB8AC3E}">
        <p14:creationId xmlns:p14="http://schemas.microsoft.com/office/powerpoint/2010/main" val="18487076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FE8E86-0B9F-C101-6BC6-F68C5BFC7B14}"/>
              </a:ext>
            </a:extLst>
          </p:cNvPr>
          <p:cNvSpPr>
            <a:spLocks noGrp="1"/>
          </p:cNvSpPr>
          <p:nvPr>
            <p:ph type="title"/>
          </p:nvPr>
        </p:nvSpPr>
        <p:spPr/>
        <p:txBody>
          <a:bodyPr/>
          <a:lstStyle/>
          <a:p>
            <a:pPr algn="ctr"/>
            <a:r>
              <a:rPr lang="de-DE" b="1" dirty="0"/>
              <a:t>Erfolgreichen Online-Werbung </a:t>
            </a:r>
            <a:br>
              <a:rPr lang="de-DE" dirty="0"/>
            </a:br>
            <a:endParaRPr lang="de-DE" dirty="0"/>
          </a:p>
        </p:txBody>
      </p:sp>
      <p:graphicFrame>
        <p:nvGraphicFramePr>
          <p:cNvPr id="4" name="Inhaltsplatzhalter 3">
            <a:extLst>
              <a:ext uri="{FF2B5EF4-FFF2-40B4-BE49-F238E27FC236}">
                <a16:creationId xmlns:a16="http://schemas.microsoft.com/office/drawing/2014/main" id="{B4FA41AE-BA21-BD9B-E511-17416FF80A5D}"/>
              </a:ext>
            </a:extLst>
          </p:cNvPr>
          <p:cNvGraphicFramePr>
            <a:graphicFrameLocks noGrp="1"/>
          </p:cNvGraphicFramePr>
          <p:nvPr>
            <p:ph idx="1"/>
            <p:extLst>
              <p:ext uri="{D42A27DB-BD31-4B8C-83A1-F6EECF244321}">
                <p14:modId xmlns:p14="http://schemas.microsoft.com/office/powerpoint/2010/main" val="941323991"/>
              </p:ext>
            </p:extLst>
          </p:nvPr>
        </p:nvGraphicFramePr>
        <p:xfrm>
          <a:off x="838200" y="1326424"/>
          <a:ext cx="10515597" cy="3840480"/>
        </p:xfrm>
        <a:graphic>
          <a:graphicData uri="http://schemas.openxmlformats.org/drawingml/2006/table">
            <a:tbl>
              <a:tblPr firstRow="1" bandRow="1">
                <a:tableStyleId>{5C22544A-7EE6-4342-B048-85BDC9FD1C3A}</a:tableStyleId>
              </a:tblPr>
              <a:tblGrid>
                <a:gridCol w="3505199">
                  <a:extLst>
                    <a:ext uri="{9D8B030D-6E8A-4147-A177-3AD203B41FA5}">
                      <a16:colId xmlns:a16="http://schemas.microsoft.com/office/drawing/2014/main" val="757215508"/>
                    </a:ext>
                  </a:extLst>
                </a:gridCol>
                <a:gridCol w="3505199">
                  <a:extLst>
                    <a:ext uri="{9D8B030D-6E8A-4147-A177-3AD203B41FA5}">
                      <a16:colId xmlns:a16="http://schemas.microsoft.com/office/drawing/2014/main" val="3637833938"/>
                    </a:ext>
                  </a:extLst>
                </a:gridCol>
                <a:gridCol w="3505199">
                  <a:extLst>
                    <a:ext uri="{9D8B030D-6E8A-4147-A177-3AD203B41FA5}">
                      <a16:colId xmlns:a16="http://schemas.microsoft.com/office/drawing/2014/main" val="2124400547"/>
                    </a:ext>
                  </a:extLst>
                </a:gridCol>
              </a:tblGrid>
              <a:tr h="333346">
                <a:tc>
                  <a:txBody>
                    <a:bodyPr/>
                    <a:lstStyle/>
                    <a:p>
                      <a:r>
                        <a:rPr lang="de-DE" dirty="0"/>
                        <a:t>Positionierung</a:t>
                      </a:r>
                    </a:p>
                  </a:txBody>
                  <a:tcPr/>
                </a:tc>
                <a:tc>
                  <a:txBody>
                    <a:bodyPr/>
                    <a:lstStyle/>
                    <a:p>
                      <a:r>
                        <a:rPr lang="de-DE" dirty="0"/>
                        <a:t>Größe</a:t>
                      </a:r>
                    </a:p>
                  </a:txBody>
                  <a:tcPr/>
                </a:tc>
                <a:tc>
                  <a:txBody>
                    <a:bodyPr/>
                    <a:lstStyle/>
                    <a:p>
                      <a:r>
                        <a:rPr lang="de-DE" dirty="0"/>
                        <a:t>Tagespreis</a:t>
                      </a:r>
                    </a:p>
                  </a:txBody>
                  <a:tcPr/>
                </a:tc>
                <a:extLst>
                  <a:ext uri="{0D108BD9-81ED-4DB2-BD59-A6C34878D82A}">
                    <a16:rowId xmlns:a16="http://schemas.microsoft.com/office/drawing/2014/main" val="557398795"/>
                  </a:ext>
                </a:extLst>
              </a:tr>
              <a:tr h="5833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kern="1200" dirty="0">
                          <a:solidFill>
                            <a:schemeClr val="dk1"/>
                          </a:solidFill>
                          <a:effectLst/>
                          <a:latin typeface="+mn-lt"/>
                          <a:ea typeface="+mn-ea"/>
                          <a:cs typeface="+mn-cs"/>
                        </a:rPr>
                        <a:t>Top-Banner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kern="1200" dirty="0">
                          <a:solidFill>
                            <a:schemeClr val="dk1"/>
                          </a:solidFill>
                          <a:effectLst/>
                          <a:latin typeface="+mn-lt"/>
                          <a:ea typeface="+mn-ea"/>
                          <a:cs typeface="+mn-cs"/>
                        </a:rPr>
                        <a:t>1100px x 300px </a:t>
                      </a:r>
                    </a:p>
                    <a:p>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kern="1200" dirty="0">
                          <a:solidFill>
                            <a:schemeClr val="dk1"/>
                          </a:solidFill>
                          <a:effectLst/>
                          <a:latin typeface="+mn-lt"/>
                          <a:ea typeface="+mn-ea"/>
                          <a:cs typeface="+mn-cs"/>
                        </a:rPr>
                        <a:t>45 EUR</a:t>
                      </a:r>
                    </a:p>
                  </a:txBody>
                  <a:tcPr/>
                </a:tc>
                <a:extLst>
                  <a:ext uri="{0D108BD9-81ED-4DB2-BD59-A6C34878D82A}">
                    <a16:rowId xmlns:a16="http://schemas.microsoft.com/office/drawing/2014/main" val="3454821834"/>
                  </a:ext>
                </a:extLst>
              </a:tr>
              <a:tr h="583356">
                <a:tc>
                  <a:txBody>
                    <a:bodyPr/>
                    <a:lstStyle/>
                    <a:p>
                      <a:r>
                        <a:rPr lang="de-DE" sz="1800" kern="1200" dirty="0">
                          <a:solidFill>
                            <a:schemeClr val="dk1"/>
                          </a:solidFill>
                          <a:effectLst/>
                          <a:latin typeface="+mn-lt"/>
                          <a:ea typeface="+mn-ea"/>
                          <a:cs typeface="+mn-cs"/>
                        </a:rPr>
                        <a:t>Banner über Slider</a:t>
                      </a:r>
                    </a:p>
                    <a:p>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kern="1200" dirty="0">
                          <a:solidFill>
                            <a:schemeClr val="dk1"/>
                          </a:solidFill>
                          <a:effectLst/>
                          <a:latin typeface="+mn-lt"/>
                          <a:ea typeface="+mn-ea"/>
                          <a:cs typeface="+mn-cs"/>
                        </a:rPr>
                        <a:t>533px x 200px</a:t>
                      </a:r>
                    </a:p>
                    <a:p>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kern="1200" dirty="0">
                          <a:solidFill>
                            <a:schemeClr val="dk1"/>
                          </a:solidFill>
                          <a:effectLst/>
                          <a:latin typeface="+mn-lt"/>
                          <a:ea typeface="+mn-ea"/>
                          <a:cs typeface="+mn-cs"/>
                        </a:rPr>
                        <a:t>32 EUR</a:t>
                      </a:r>
                    </a:p>
                    <a:p>
                      <a:endParaRPr lang="de-DE" dirty="0"/>
                    </a:p>
                  </a:txBody>
                  <a:tcPr/>
                </a:tc>
                <a:extLst>
                  <a:ext uri="{0D108BD9-81ED-4DB2-BD59-A6C34878D82A}">
                    <a16:rowId xmlns:a16="http://schemas.microsoft.com/office/drawing/2014/main" val="2603123202"/>
                  </a:ext>
                </a:extLst>
              </a:tr>
              <a:tr h="8333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kern="1200" dirty="0">
                          <a:solidFill>
                            <a:schemeClr val="dk1"/>
                          </a:solidFill>
                          <a:effectLst/>
                          <a:latin typeface="+mn-lt"/>
                          <a:ea typeface="+mn-ea"/>
                          <a:cs typeface="+mn-cs"/>
                        </a:rPr>
                        <a:t>Banner im dreier Block auf Startseite</a:t>
                      </a:r>
                    </a:p>
                    <a:p>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kern="1200" dirty="0">
                          <a:solidFill>
                            <a:schemeClr val="dk1"/>
                          </a:solidFill>
                          <a:effectLst/>
                          <a:latin typeface="+mn-lt"/>
                          <a:ea typeface="+mn-ea"/>
                          <a:cs typeface="+mn-cs"/>
                        </a:rPr>
                        <a:t>500px x 500px</a:t>
                      </a:r>
                    </a:p>
                    <a:p>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kern="1200" dirty="0">
                          <a:solidFill>
                            <a:schemeClr val="dk1"/>
                          </a:solidFill>
                          <a:effectLst/>
                          <a:latin typeface="+mn-lt"/>
                          <a:ea typeface="+mn-ea"/>
                          <a:cs typeface="+mn-cs"/>
                        </a:rPr>
                        <a:t>25 EUR</a:t>
                      </a:r>
                    </a:p>
                    <a:p>
                      <a:endParaRPr lang="de-DE" dirty="0"/>
                    </a:p>
                  </a:txBody>
                  <a:tcPr/>
                </a:tc>
                <a:extLst>
                  <a:ext uri="{0D108BD9-81ED-4DB2-BD59-A6C34878D82A}">
                    <a16:rowId xmlns:a16="http://schemas.microsoft.com/office/drawing/2014/main" val="1847388358"/>
                  </a:ext>
                </a:extLst>
              </a:tr>
              <a:tr h="5833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kern="1200" dirty="0">
                          <a:solidFill>
                            <a:schemeClr val="dk1"/>
                          </a:solidFill>
                          <a:effectLst/>
                          <a:latin typeface="+mn-lt"/>
                          <a:ea typeface="+mn-ea"/>
                          <a:cs typeface="+mn-cs"/>
                        </a:rPr>
                        <a:t>Banner im Text </a:t>
                      </a:r>
                    </a:p>
                    <a:p>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kern="1200" dirty="0">
                          <a:solidFill>
                            <a:schemeClr val="dk1"/>
                          </a:solidFill>
                          <a:effectLst/>
                          <a:latin typeface="+mn-lt"/>
                          <a:ea typeface="+mn-ea"/>
                          <a:cs typeface="+mn-cs"/>
                        </a:rPr>
                        <a:t>1100px x 300px</a:t>
                      </a:r>
                    </a:p>
                    <a:p>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kern="1200" dirty="0">
                          <a:solidFill>
                            <a:schemeClr val="dk1"/>
                          </a:solidFill>
                          <a:effectLst/>
                          <a:latin typeface="+mn-lt"/>
                          <a:ea typeface="+mn-ea"/>
                          <a:cs typeface="+mn-cs"/>
                        </a:rPr>
                        <a:t>35 EUR</a:t>
                      </a:r>
                    </a:p>
                    <a:p>
                      <a:endParaRPr lang="de-DE" dirty="0"/>
                    </a:p>
                  </a:txBody>
                  <a:tcPr/>
                </a:tc>
                <a:extLst>
                  <a:ext uri="{0D108BD9-81ED-4DB2-BD59-A6C34878D82A}">
                    <a16:rowId xmlns:a16="http://schemas.microsoft.com/office/drawing/2014/main" val="48993064"/>
                  </a:ext>
                </a:extLst>
              </a:tr>
              <a:tr h="5833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kern="1200" dirty="0">
                          <a:solidFill>
                            <a:schemeClr val="dk1"/>
                          </a:solidFill>
                          <a:effectLst/>
                          <a:latin typeface="+mn-lt"/>
                          <a:ea typeface="+mn-ea"/>
                          <a:cs typeface="+mn-cs"/>
                        </a:rPr>
                        <a:t>Banner unter Text</a:t>
                      </a:r>
                    </a:p>
                    <a:p>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kern="1200" dirty="0">
                          <a:solidFill>
                            <a:schemeClr val="dk1"/>
                          </a:solidFill>
                          <a:effectLst/>
                          <a:latin typeface="+mn-lt"/>
                          <a:ea typeface="+mn-ea"/>
                          <a:cs typeface="+mn-cs"/>
                        </a:rPr>
                        <a:t>1100px x 300px</a:t>
                      </a:r>
                    </a:p>
                    <a:p>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kern="1200" dirty="0">
                          <a:solidFill>
                            <a:schemeClr val="dk1"/>
                          </a:solidFill>
                          <a:effectLst/>
                          <a:latin typeface="+mn-lt"/>
                          <a:ea typeface="+mn-ea"/>
                          <a:cs typeface="+mn-cs"/>
                        </a:rPr>
                        <a:t>25 EUR</a:t>
                      </a:r>
                    </a:p>
                    <a:p>
                      <a:endParaRPr lang="de-DE" dirty="0"/>
                    </a:p>
                  </a:txBody>
                  <a:tcPr/>
                </a:tc>
                <a:extLst>
                  <a:ext uri="{0D108BD9-81ED-4DB2-BD59-A6C34878D82A}">
                    <a16:rowId xmlns:a16="http://schemas.microsoft.com/office/drawing/2014/main" val="1213450464"/>
                  </a:ext>
                </a:extLst>
              </a:tr>
            </a:tbl>
          </a:graphicData>
        </a:graphic>
      </p:graphicFrame>
      <p:sp>
        <p:nvSpPr>
          <p:cNvPr id="6" name="Textfeld 5">
            <a:extLst>
              <a:ext uri="{FF2B5EF4-FFF2-40B4-BE49-F238E27FC236}">
                <a16:creationId xmlns:a16="http://schemas.microsoft.com/office/drawing/2014/main" id="{A29660DD-EDA5-D970-B731-02D559D9CFB9}"/>
              </a:ext>
            </a:extLst>
          </p:cNvPr>
          <p:cNvSpPr txBox="1"/>
          <p:nvPr/>
        </p:nvSpPr>
        <p:spPr>
          <a:xfrm>
            <a:off x="838199" y="5384879"/>
            <a:ext cx="7799173" cy="830997"/>
          </a:xfrm>
          <a:prstGeom prst="rect">
            <a:avLst/>
          </a:prstGeom>
          <a:noFill/>
        </p:spPr>
        <p:txBody>
          <a:bodyPr wrap="square">
            <a:spAutoFit/>
          </a:bodyPr>
          <a:lstStyle/>
          <a:p>
            <a:pPr>
              <a:buNone/>
            </a:pPr>
            <a:r>
              <a:rPr lang="de-DE" b="1" dirty="0">
                <a:solidFill>
                  <a:srgbClr val="000000"/>
                </a:solidFill>
                <a:effectLst/>
                <a:latin typeface="Arial" panose="020B0604020202020204" pitchFamily="34" charset="0"/>
                <a:cs typeface="Arial" panose="020B0604020202020204" pitchFamily="34" charset="0"/>
              </a:rPr>
              <a:t>PR-Text-Veröffentlichung und Stellenanzeigen (Textanzeige) 250 EUR</a:t>
            </a:r>
          </a:p>
          <a:p>
            <a:r>
              <a:rPr lang="de-DE" b="1" dirty="0">
                <a:solidFill>
                  <a:srgbClr val="000000"/>
                </a:solidFill>
                <a:effectLst/>
                <a:latin typeface="Arial" panose="020B0604020202020204" pitchFamily="34" charset="0"/>
                <a:cs typeface="Arial" panose="020B0604020202020204" pitchFamily="34" charset="0"/>
              </a:rPr>
              <a:t>Zusätzlicher Post auf Facebook und Instagram 150 EUR</a:t>
            </a:r>
            <a:br>
              <a:rPr lang="de-DE" b="1" dirty="0">
                <a:solidFill>
                  <a:srgbClr val="000000"/>
                </a:solidFill>
                <a:effectLst/>
                <a:latin typeface="Helvetica" pitchFamily="2" charset="0"/>
              </a:rPr>
            </a:br>
            <a:r>
              <a:rPr lang="de-DE" sz="1200" i="1" dirty="0">
                <a:solidFill>
                  <a:srgbClr val="000000"/>
                </a:solidFill>
                <a:effectLst/>
                <a:latin typeface="Helvetica" pitchFamily="2" charset="0"/>
              </a:rPr>
              <a:t>alle Preise netto, zuzüglich Mehrwertsteuer.</a:t>
            </a:r>
          </a:p>
        </p:txBody>
      </p:sp>
      <p:pic>
        <p:nvPicPr>
          <p:cNvPr id="7" name="Grafik 6">
            <a:extLst>
              <a:ext uri="{FF2B5EF4-FFF2-40B4-BE49-F238E27FC236}">
                <a16:creationId xmlns:a16="http://schemas.microsoft.com/office/drawing/2014/main" id="{824B21CE-9739-D30B-36D4-DE1C2BB18507}"/>
              </a:ext>
            </a:extLst>
          </p:cNvPr>
          <p:cNvPicPr>
            <a:picLocks noChangeAspect="1"/>
          </p:cNvPicPr>
          <p:nvPr/>
        </p:nvPicPr>
        <p:blipFill>
          <a:blip r:embed="rId2"/>
          <a:stretch>
            <a:fillRect/>
          </a:stretch>
        </p:blipFill>
        <p:spPr>
          <a:xfrm>
            <a:off x="8476735" y="4503985"/>
            <a:ext cx="3591697" cy="3130195"/>
          </a:xfrm>
          <a:prstGeom prst="rect">
            <a:avLst/>
          </a:prstGeom>
        </p:spPr>
      </p:pic>
      <p:sp>
        <p:nvSpPr>
          <p:cNvPr id="8" name="Textfeld 7">
            <a:extLst>
              <a:ext uri="{FF2B5EF4-FFF2-40B4-BE49-F238E27FC236}">
                <a16:creationId xmlns:a16="http://schemas.microsoft.com/office/drawing/2014/main" id="{D86F4369-3AC5-C320-C280-76B4A6D36EF7}"/>
              </a:ext>
            </a:extLst>
          </p:cNvPr>
          <p:cNvSpPr txBox="1"/>
          <p:nvPr/>
        </p:nvSpPr>
        <p:spPr>
          <a:xfrm>
            <a:off x="838199" y="6136609"/>
            <a:ext cx="4367093" cy="369332"/>
          </a:xfrm>
          <a:prstGeom prst="rect">
            <a:avLst/>
          </a:prstGeom>
          <a:noFill/>
        </p:spPr>
        <p:txBody>
          <a:bodyPr wrap="none" rtlCol="0">
            <a:spAutoFit/>
          </a:bodyPr>
          <a:lstStyle/>
          <a:p>
            <a:r>
              <a:rPr lang="de-DE" b="1" dirty="0"/>
              <a:t>Mindestbuchung je Banner: sieben </a:t>
            </a:r>
            <a:r>
              <a:rPr lang="de-DE" b="1" dirty="0">
                <a:latin typeface="Arial" panose="020B0604020202020204" pitchFamily="34" charset="0"/>
                <a:cs typeface="Arial" panose="020B0604020202020204" pitchFamily="34" charset="0"/>
              </a:rPr>
              <a:t>Tage</a:t>
            </a:r>
          </a:p>
        </p:txBody>
      </p:sp>
      <p:sp>
        <p:nvSpPr>
          <p:cNvPr id="9" name="Textfeld 8">
            <a:extLst>
              <a:ext uri="{FF2B5EF4-FFF2-40B4-BE49-F238E27FC236}">
                <a16:creationId xmlns:a16="http://schemas.microsoft.com/office/drawing/2014/main" id="{791D560B-C0AF-EDB4-EB52-FD484F4E9148}"/>
              </a:ext>
            </a:extLst>
          </p:cNvPr>
          <p:cNvSpPr txBox="1"/>
          <p:nvPr/>
        </p:nvSpPr>
        <p:spPr>
          <a:xfrm>
            <a:off x="9287551" y="2828835"/>
            <a:ext cx="1897314" cy="1200329"/>
          </a:xfrm>
          <a:prstGeom prst="rect">
            <a:avLst/>
          </a:prstGeom>
          <a:solidFill>
            <a:srgbClr val="FF0000"/>
          </a:solidFill>
        </p:spPr>
        <p:txBody>
          <a:bodyPr wrap="none" rtlCol="0">
            <a:spAutoFit/>
          </a:bodyPr>
          <a:lstStyle/>
          <a:p>
            <a:r>
              <a:rPr lang="de-DE" dirty="0"/>
              <a:t>Rabatte</a:t>
            </a:r>
          </a:p>
          <a:p>
            <a:r>
              <a:rPr lang="de-DE" dirty="0"/>
              <a:t>52 Wochen: 20 %</a:t>
            </a:r>
          </a:p>
          <a:p>
            <a:r>
              <a:rPr lang="de-DE" dirty="0"/>
              <a:t>24 Wochen: 15 %</a:t>
            </a:r>
          </a:p>
          <a:p>
            <a:r>
              <a:rPr lang="de-DE" dirty="0"/>
              <a:t>12 Wochen: 10 %</a:t>
            </a:r>
          </a:p>
        </p:txBody>
      </p:sp>
    </p:spTree>
    <p:extLst>
      <p:ext uri="{BB962C8B-B14F-4D97-AF65-F5344CB8AC3E}">
        <p14:creationId xmlns:p14="http://schemas.microsoft.com/office/powerpoint/2010/main" val="3255952675"/>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683</Words>
  <Application>Microsoft Macintosh PowerPoint</Application>
  <PresentationFormat>Breitbild</PresentationFormat>
  <Paragraphs>62</Paragraphs>
  <Slides>9</Slides>
  <Notes>2</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9</vt:i4>
      </vt:variant>
    </vt:vector>
  </HeadingPairs>
  <TitlesOfParts>
    <vt:vector size="15" baseType="lpstr">
      <vt:lpstr>Aptos</vt:lpstr>
      <vt:lpstr>Aptos Display</vt:lpstr>
      <vt:lpstr>Arial</vt:lpstr>
      <vt:lpstr>Helvetica</vt:lpstr>
      <vt:lpstr>Lucida Handwriting</vt:lpstr>
      <vt:lpstr>Office</vt:lpstr>
      <vt:lpstr> </vt:lpstr>
      <vt:lpstr>Gezielt werben. Regional wirken. Erfolgreich sichtbar.</vt:lpstr>
      <vt:lpstr>Setzen Sie auf Sichtbarkeit, Vertrauen und Reichweite </vt:lpstr>
      <vt:lpstr>Was Ihnen nh24.de bietet: </vt:lpstr>
      <vt:lpstr>Sichtbare Werbung auf jedem Endgerät</vt:lpstr>
      <vt:lpstr>Ihre Vorteile im Überblick: </vt:lpstr>
      <vt:lpstr>PR-Text-Veröffentlichung (Textanzeige) </vt:lpstr>
      <vt:lpstr>Ihre Werbung – emotionale Ansprache Ihrer Kundinnen und Kunden </vt:lpstr>
      <vt:lpstr>Erfolgreichen Online-Werbung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Alexander Wittke</dc:creator>
  <cp:lastModifiedBy>Alexander Wittke</cp:lastModifiedBy>
  <cp:revision>2</cp:revision>
  <dcterms:created xsi:type="dcterms:W3CDTF">2025-07-06T12:42:01Z</dcterms:created>
  <dcterms:modified xsi:type="dcterms:W3CDTF">2025-07-06T14:43:07Z</dcterms:modified>
</cp:coreProperties>
</file>